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85" r:id="rId2"/>
    <p:sldId id="286"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9" r:id="rId18"/>
    <p:sldId id="310" r:id="rId19"/>
    <p:sldId id="311"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01" r:id="rId35"/>
    <p:sldId id="302" r:id="rId36"/>
    <p:sldId id="303" r:id="rId37"/>
    <p:sldId id="304" r:id="rId38"/>
    <p:sldId id="327" r:id="rId39"/>
    <p:sldId id="337" r:id="rId40"/>
    <p:sldId id="346" r:id="rId41"/>
    <p:sldId id="328" r:id="rId42"/>
    <p:sldId id="338" r:id="rId43"/>
    <p:sldId id="347" r:id="rId44"/>
    <p:sldId id="330" r:id="rId45"/>
    <p:sldId id="339" r:id="rId46"/>
    <p:sldId id="348" r:id="rId47"/>
    <p:sldId id="332" r:id="rId48"/>
    <p:sldId id="340" r:id="rId49"/>
    <p:sldId id="349" r:id="rId50"/>
    <p:sldId id="331" r:id="rId51"/>
    <p:sldId id="341" r:id="rId52"/>
    <p:sldId id="350" r:id="rId53"/>
    <p:sldId id="333" r:id="rId54"/>
    <p:sldId id="342" r:id="rId55"/>
    <p:sldId id="351" r:id="rId56"/>
    <p:sldId id="334" r:id="rId57"/>
    <p:sldId id="343" r:id="rId58"/>
    <p:sldId id="352" r:id="rId59"/>
    <p:sldId id="335" r:id="rId60"/>
    <p:sldId id="344" r:id="rId61"/>
    <p:sldId id="353" r:id="rId62"/>
    <p:sldId id="336" r:id="rId63"/>
    <p:sldId id="345" r:id="rId64"/>
    <p:sldId id="354" r:id="rId65"/>
    <p:sldId id="305" r:id="rId66"/>
    <p:sldId id="306" r:id="rId67"/>
    <p:sldId id="307"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93" autoAdjust="0"/>
    <p:restoredTop sz="94660"/>
  </p:normalViewPr>
  <p:slideViewPr>
    <p:cSldViewPr snapToGrid="0">
      <p:cViewPr varScale="1">
        <p:scale>
          <a:sx n="54" d="100"/>
          <a:sy n="54" d="100"/>
        </p:scale>
        <p:origin x="96" y="12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7/15/2023</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734536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7/15/2023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915666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7/15/2023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82555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7/15/2023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210656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7/15/2023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533892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7/15/2023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161038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7/15/2023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85647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7/15/2023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91754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7/15/2023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649381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7/15/2023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41274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7/15/2023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46314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7/15/2023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415012107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693" r:id="rId6"/>
    <p:sldLayoutId id="2147483689" r:id="rId7"/>
    <p:sldLayoutId id="2147483690" r:id="rId8"/>
    <p:sldLayoutId id="2147483691" r:id="rId9"/>
    <p:sldLayoutId id="2147483692" r:id="rId10"/>
    <p:sldLayoutId id="2147483694"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1477328"/>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From what are Christians set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“free?”</a:t>
            </a:r>
            <a:endPar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4105723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1477328"/>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0"/>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Is liberty in Christ absolute?</a:t>
            </a:r>
          </a:p>
        </p:txBody>
      </p:sp>
    </p:spTree>
    <p:extLst>
      <p:ext uri="{BB962C8B-B14F-4D97-AF65-F5344CB8AC3E}">
        <p14:creationId xmlns:p14="http://schemas.microsoft.com/office/powerpoint/2010/main" val="3900467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1477328"/>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1"/>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How is the law summarized?</a:t>
            </a:r>
          </a:p>
        </p:txBody>
      </p:sp>
    </p:spTree>
    <p:extLst>
      <p:ext uri="{BB962C8B-B14F-4D97-AF65-F5344CB8AC3E}">
        <p14:creationId xmlns:p14="http://schemas.microsoft.com/office/powerpoint/2010/main" val="1122606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862322"/>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2"/>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is the predictable outcome of infighting?</a:t>
            </a:r>
          </a:p>
        </p:txBody>
      </p:sp>
    </p:spTree>
    <p:extLst>
      <p:ext uri="{BB962C8B-B14F-4D97-AF65-F5344CB8AC3E}">
        <p14:creationId xmlns:p14="http://schemas.microsoft.com/office/powerpoint/2010/main" val="3360564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169825"/>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3"/>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How may a Chistian properly refrain from fleshly lusts?</a:t>
            </a:r>
          </a:p>
        </p:txBody>
      </p:sp>
    </p:spTree>
    <p:extLst>
      <p:ext uri="{BB962C8B-B14F-4D97-AF65-F5344CB8AC3E}">
        <p14:creationId xmlns:p14="http://schemas.microsoft.com/office/powerpoint/2010/main" val="2067501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169825"/>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4"/>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is the relation between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“the flesh”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and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“the Spirit?”</a:t>
            </a:r>
          </a:p>
        </p:txBody>
      </p:sp>
    </p:spTree>
    <p:extLst>
      <p:ext uri="{BB962C8B-B14F-4D97-AF65-F5344CB8AC3E}">
        <p14:creationId xmlns:p14="http://schemas.microsoft.com/office/powerpoint/2010/main" val="4070037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169825"/>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5"/>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Where does the law fit into the life of a Spirit-led person?</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978461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862322"/>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6"/>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List the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“evident” “works of the flesh”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and be prepared to define each one.</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515573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2" y="0"/>
            <a:ext cx="6518347" cy="4247317"/>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“Adultery”</a:t>
            </a:r>
            <a:r>
              <a:rPr lang="en-US" sz="4500" i="1"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dirty="0">
                <a:solidFill>
                  <a:srgbClr val="FFFFFF"/>
                </a:solidFill>
                <a:effectLst>
                  <a:glow rad="63500">
                    <a:srgbClr val="000000"/>
                  </a:glow>
                  <a:outerShdw blurRad="38100" dist="38100" dir="2700000" algn="tl">
                    <a:srgbClr val="000000">
                      <a:alpha val="43137"/>
                    </a:srgbClr>
                  </a:outerShdw>
                </a:effectLst>
                <a:latin typeface="Avenir Next LT Pro"/>
              </a:rPr>
              <a:t>(</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kjv</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nkjv</a:t>
            </a:r>
            <a:r>
              <a:rPr lang="en-US" sz="4500" dirty="0">
                <a:solidFill>
                  <a:srgbClr val="FFFFFF"/>
                </a:solidFill>
                <a:effectLst>
                  <a:glow rad="63500">
                    <a:srgbClr val="000000"/>
                  </a:glow>
                  <a:outerShdw blurRad="38100" dist="38100" dir="2700000" algn="tl">
                    <a:srgbClr val="000000">
                      <a:alpha val="43137"/>
                    </a:srgbClr>
                  </a:outerShdw>
                </a:effectLst>
                <a:latin typeface="Avenir Next LT Pro"/>
              </a:rPr>
              <a:t>)</a:t>
            </a:r>
          </a:p>
          <a:p>
            <a:pPr marR="0" lvl="0" algn="l" defTabSz="914400" rtl="0" eaLnBrk="1" fontAlgn="auto" latinLnBrk="0" hangingPunct="1">
              <a:lnSpc>
                <a:spcPct val="100000"/>
              </a:lnSpc>
              <a:spcBef>
                <a:spcPts val="0"/>
              </a:spcBef>
              <a:spcAft>
                <a:spcPts val="0"/>
              </a:spcAft>
              <a:buClrTx/>
              <a:buSzTx/>
              <a:tabLst/>
              <a:defRPr/>
            </a:pPr>
            <a:r>
              <a:rPr lang="en-US" sz="4500" dirty="0">
                <a:solidFill>
                  <a:srgbClr val="FFFFFF"/>
                </a:solidFill>
                <a:effectLst>
                  <a:glow rad="63500">
                    <a:srgbClr val="000000"/>
                  </a:glow>
                  <a:outerShdw blurRad="38100" dist="38100" dir="2700000" algn="tl">
                    <a:srgbClr val="000000">
                      <a:alpha val="43137"/>
                    </a:srgbClr>
                  </a:outerShdw>
                </a:effectLst>
                <a:latin typeface="Avenir Next LT Pro"/>
              </a:rPr>
              <a:t>Omitted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asv</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nasb</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esv</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niv</a:t>
            </a:r>
            <a:r>
              <a:rPr lang="en-US" sz="4500" dirty="0">
                <a:solidFill>
                  <a:srgbClr val="FFFFFF"/>
                </a:solidFill>
                <a:effectLst>
                  <a:glow rad="63500">
                    <a:srgbClr val="000000"/>
                  </a:glow>
                  <a:outerShdw blurRad="38100" dist="38100" dir="2700000" algn="tl">
                    <a:srgbClr val="000000">
                      <a:alpha val="43137"/>
                    </a:srgbClr>
                  </a:outerShdw>
                </a:effectLst>
                <a:latin typeface="Avenir Next LT Pro"/>
              </a:rPr>
              <a:t>)</a:t>
            </a:r>
          </a:p>
          <a:p>
            <a:pPr marR="0" lvl="0" algn="l" defTabSz="914400" rtl="0" eaLnBrk="1" fontAlgn="auto" latinLnBrk="0" hangingPunct="1">
              <a:lnSpc>
                <a:spcPct val="100000"/>
              </a:lnSpc>
              <a:spcBef>
                <a:spcPts val="0"/>
              </a:spcBef>
              <a:spcAft>
                <a:spcPts val="0"/>
              </a:spcAft>
              <a:buClrTx/>
              <a:buSzTx/>
              <a:tabLst/>
              <a:defRPr/>
            </a:pPr>
            <a:r>
              <a:rPr lang="en-US" sz="4500" dirty="0">
                <a:solidFill>
                  <a:srgbClr val="FFFF00"/>
                </a:solidFill>
                <a:effectLst>
                  <a:glow rad="63500">
                    <a:srgbClr val="000000"/>
                  </a:glow>
                  <a:outerShdw blurRad="38100" dist="38100" dir="2700000" algn="tl">
                    <a:srgbClr val="000000">
                      <a:alpha val="43137"/>
                    </a:srgbClr>
                  </a:outerShdw>
                </a:effectLst>
                <a:latin typeface="Avenir Next LT Pro"/>
              </a:rPr>
              <a:t>Unlawful intercourse with the spouse of another.</a:t>
            </a:r>
            <a:endParaRPr kumimoji="0" lang="en-US" sz="4500" b="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389614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2" y="0"/>
            <a:ext cx="6518347" cy="3554819"/>
          </a:xfrm>
          <a:prstGeom prst="rect">
            <a:avLst/>
          </a:prstGeom>
          <a:noFill/>
        </p:spPr>
        <p:txBody>
          <a:bodyPr wrap="square" rtlCol="0">
            <a:spAutoFit/>
          </a:bodyPr>
          <a:lstStyle/>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“Fornication” </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u="none" strike="noStrike" kern="1200" cap="small" spc="0" normalizeH="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u="none" strike="noStrike" kern="1200" cap="small" spc="0" normalizeH="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“Immorality” </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“Sexual </a:t>
            </a:r>
            <a:r>
              <a:rPr lang="en-US" sz="4500" i="1" dirty="0">
                <a:solidFill>
                  <a:srgbClr val="FFFFFF"/>
                </a:solidFill>
                <a:effectLst>
                  <a:glow rad="63500">
                    <a:srgbClr val="000000"/>
                  </a:glow>
                  <a:outerShdw blurRad="38100" dist="38100" dir="2700000" algn="tl">
                    <a:srgbClr val="000000">
                      <a:alpha val="43137"/>
                    </a:srgbClr>
                  </a:outerShdw>
                </a:effectLst>
                <a:latin typeface="Avenir Next LT Pro"/>
              </a:rPr>
              <a:t>Immorality</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lang="en-US" sz="4500" cap="small" baseline="0" dirty="0">
                <a:solidFill>
                  <a:srgbClr val="FFFFFF"/>
                </a:solidFill>
                <a:effectLst>
                  <a:glow rad="63500">
                    <a:srgbClr val="000000"/>
                  </a:glow>
                  <a:outerShdw blurRad="38100" dist="38100" dir="2700000" algn="tl">
                    <a:srgbClr val="000000">
                      <a:alpha val="43137"/>
                    </a:srgbClr>
                  </a:outerShdw>
                </a:effectLst>
                <a:latin typeface="Avenir Next LT Pro"/>
              </a:rPr>
              <a:t>e</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sv</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Illicit sexual intercourse.</a:t>
            </a:r>
          </a:p>
        </p:txBody>
      </p:sp>
    </p:spTree>
    <p:extLst>
      <p:ext uri="{BB962C8B-B14F-4D97-AF65-F5344CB8AC3E}">
        <p14:creationId xmlns:p14="http://schemas.microsoft.com/office/powerpoint/2010/main" val="3298830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2" y="-1"/>
            <a:ext cx="651834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“Uncleanness” </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u="none" strike="noStrike" kern="1200" cap="small" spc="0" normalizeH="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u="none" strike="noStrike" kern="1200" cap="small" spc="0" normalizeH="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“Impurity” </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u="none" strike="noStrike" kern="1200" cap="small" spc="0" normalizeH="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u="none" strike="noStrike" kern="1200" cap="small" spc="0" normalizeH="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u="none" strike="noStrike" kern="1200" cap="small" spc="0" normalizeH="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49036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862322"/>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2"/>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Identify two consequences of becoming circumcised.</a:t>
            </a:r>
          </a:p>
        </p:txBody>
      </p:sp>
    </p:spTree>
    <p:extLst>
      <p:ext uri="{BB962C8B-B14F-4D97-AF65-F5344CB8AC3E}">
        <p14:creationId xmlns:p14="http://schemas.microsoft.com/office/powerpoint/2010/main" val="3455405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63248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“Lewdness”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“Lasciviousness”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“Sensuality”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“Debauchery”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Indecent bodily movements, unchaste handling of males and females.</a:t>
            </a:r>
          </a:p>
        </p:txBody>
      </p:sp>
    </p:spTree>
    <p:extLst>
      <p:ext uri="{BB962C8B-B14F-4D97-AF65-F5344CB8AC3E}">
        <p14:creationId xmlns:p14="http://schemas.microsoft.com/office/powerpoint/2010/main" val="829028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“Idolatry”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The worship of false gods.</a:t>
            </a:r>
          </a:p>
        </p:txBody>
      </p:sp>
    </p:spTree>
    <p:extLst>
      <p:ext uri="{BB962C8B-B14F-4D97-AF65-F5344CB8AC3E}">
        <p14:creationId xmlns:p14="http://schemas.microsoft.com/office/powerpoint/2010/main" val="109658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6324808"/>
          </a:xfrm>
          <a:prstGeom prst="rect">
            <a:avLst/>
          </a:prstGeom>
          <a:noFill/>
        </p:spPr>
        <p:txBody>
          <a:bodyPr wrap="square" rtlCol="0">
            <a:spAutoFit/>
          </a:bodyPr>
          <a:lstStyle/>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“Sorcery”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nk</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“Witchcraft”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914400" marR="0" lvl="0" indent="-9144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The use or the administering of drugs.</a:t>
            </a:r>
          </a:p>
          <a:p>
            <a:pPr marL="914400" marR="0" lvl="0" indent="-914400" algn="l" defTabSz="914400" rtl="0" eaLnBrk="1" fontAlgn="auto" latinLnBrk="0" hangingPunct="1">
              <a:lnSpc>
                <a:spcPct val="100000"/>
              </a:lnSpc>
              <a:spcBef>
                <a:spcPts val="0"/>
              </a:spcBef>
              <a:spcAft>
                <a:spcPts val="0"/>
              </a:spcAft>
              <a:buClrTx/>
              <a:buSzTx/>
              <a:buFont typeface="+mj-lt"/>
              <a:buAutoNum type="arabicParenR"/>
              <a:tabLst/>
              <a:defRPr/>
            </a:pPr>
            <a:r>
              <a:rPr lang="en-US" sz="4500" dirty="0">
                <a:solidFill>
                  <a:srgbClr val="FFFF00"/>
                </a:solidFill>
                <a:effectLst>
                  <a:glow rad="63500">
                    <a:srgbClr val="000000"/>
                  </a:glow>
                  <a:outerShdw blurRad="38100" dist="38100" dir="2700000" algn="tl">
                    <a:srgbClr val="000000">
                      <a:alpha val="43137"/>
                    </a:srgbClr>
                  </a:outerShdw>
                </a:effectLst>
                <a:latin typeface="Avenir Next LT Pro"/>
              </a:rPr>
              <a:t>Poisoning.</a:t>
            </a:r>
          </a:p>
          <a:p>
            <a:pPr marL="914400" marR="0" lvl="0" indent="-914400" algn="l" defTabSz="914400" rtl="0" eaLnBrk="1" fontAlgn="auto" latinLnBrk="0" hangingPunct="1">
              <a:lnSpc>
                <a:spcPct val="100000"/>
              </a:lnSpc>
              <a:spcBef>
                <a:spcPts val="0"/>
              </a:spcBef>
              <a:spcAft>
                <a:spcPts val="0"/>
              </a:spcAft>
              <a:buClrTx/>
              <a:buSzTx/>
              <a:buFont typeface="+mj-lt"/>
              <a:buAutoNum type="arabicParenR"/>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Magical arts.</a:t>
            </a:r>
          </a:p>
        </p:txBody>
      </p:sp>
    </p:spTree>
    <p:extLst>
      <p:ext uri="{BB962C8B-B14F-4D97-AF65-F5344CB8AC3E}">
        <p14:creationId xmlns:p14="http://schemas.microsoft.com/office/powerpoint/2010/main" val="4205838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1698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“Hatred”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“Enmities”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asv</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nasb</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esv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p:txBody>
      </p:sp>
    </p:spTree>
    <p:extLst>
      <p:ext uri="{BB962C8B-B14F-4D97-AF65-F5344CB8AC3E}">
        <p14:creationId xmlns:p14="http://schemas.microsoft.com/office/powerpoint/2010/main" val="1769348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4939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“Contentions”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“Variance”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“Strife”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“Discord”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Strife, quarrel, especially rivalry, contention, wrangling.</a:t>
            </a:r>
          </a:p>
        </p:txBody>
      </p:sp>
    </p:spTree>
    <p:extLst>
      <p:ext uri="{BB962C8B-B14F-4D97-AF65-F5344CB8AC3E}">
        <p14:creationId xmlns:p14="http://schemas.microsoft.com/office/powerpoint/2010/main" val="3502608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“Jealousies”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“Emulations”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Unfavorable zeal.</a:t>
            </a:r>
          </a:p>
        </p:txBody>
      </p:sp>
    </p:spTree>
    <p:extLst>
      <p:ext uri="{BB962C8B-B14F-4D97-AF65-F5344CB8AC3E}">
        <p14:creationId xmlns:p14="http://schemas.microsoft.com/office/powerpoint/2010/main" val="2684862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“Outbursts of Wrath”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“Wrath”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“Outbursts of Anger”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“Fits of Anger”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esv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“Outbursts of Rage”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Passion, angry heat.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500" dirty="0">
                <a:solidFill>
                  <a:srgbClr val="FFFF00"/>
                </a:solidFill>
                <a:effectLst>
                  <a:glow rad="63500">
                    <a:srgbClr val="000000"/>
                  </a:glow>
                  <a:outerShdw blurRad="38100" dist="38100" dir="2700000" algn="tl">
                    <a:srgbClr val="000000">
                      <a:alpha val="43137"/>
                    </a:srgbClr>
                  </a:outerShdw>
                </a:effectLst>
                <a:latin typeface="Avenir Next LT Pro"/>
              </a:rPr>
              <a:t>Fierceness.</a:t>
            </a:r>
            <a:endPar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338375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“Selfish Ambitions”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“Strife”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“Factions”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“Disputes”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nasb</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“Rivalries”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es</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Party-making, seeking to win followers.</a:t>
            </a:r>
          </a:p>
        </p:txBody>
      </p:sp>
    </p:spTree>
    <p:extLst>
      <p:ext uri="{BB962C8B-B14F-4D97-AF65-F5344CB8AC3E}">
        <p14:creationId xmlns:p14="http://schemas.microsoft.com/office/powerpoint/2010/main" val="92303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“Dissensions”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“Seditions”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“Divisions”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4500" dirty="0">
                <a:solidFill>
                  <a:srgbClr val="FFFF00"/>
                </a:solidFill>
                <a:effectLst>
                  <a:glow rad="63500">
                    <a:srgbClr val="000000"/>
                  </a:glow>
                  <a:outerShdw blurRad="38100" dist="38100" dir="2700000" algn="tl">
                    <a:srgbClr val="000000">
                      <a:alpha val="43137"/>
                    </a:srgbClr>
                  </a:outerShdw>
                </a:effectLst>
                <a:latin typeface="Avenir Next LT Pro"/>
              </a:rPr>
              <a:t>Disunion.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Standing apart.</a:t>
            </a:r>
          </a:p>
        </p:txBody>
      </p:sp>
    </p:spTree>
    <p:extLst>
      <p:ext uri="{BB962C8B-B14F-4D97-AF65-F5344CB8AC3E}">
        <p14:creationId xmlns:p14="http://schemas.microsoft.com/office/powerpoint/2010/main" val="40313959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5632311"/>
          </a:xfrm>
          <a:prstGeom prst="rect">
            <a:avLst/>
          </a:prstGeom>
          <a:noFill/>
        </p:spPr>
        <p:txBody>
          <a:bodyPr wrap="square" rtlCol="0">
            <a:spAutoFit/>
          </a:bodyPr>
          <a:lstStyle/>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“Heresies”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“Parties”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“Factions”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“Divisions”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Opinion substituted for truth, leading to division and the formation of sects.</a:t>
            </a:r>
          </a:p>
        </p:txBody>
      </p:sp>
    </p:spTree>
    <p:extLst>
      <p:ext uri="{BB962C8B-B14F-4D97-AF65-F5344CB8AC3E}">
        <p14:creationId xmlns:p14="http://schemas.microsoft.com/office/powerpoint/2010/main" val="1836936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169825"/>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3"/>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How is righteousness obtained?</a:t>
            </a:r>
          </a:p>
        </p:txBody>
      </p:sp>
    </p:spTree>
    <p:extLst>
      <p:ext uri="{BB962C8B-B14F-4D97-AF65-F5344CB8AC3E}">
        <p14:creationId xmlns:p14="http://schemas.microsoft.com/office/powerpoint/2010/main" val="36193634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“Envy”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Displeasure at the prosperity of others.</a:t>
            </a:r>
          </a:p>
        </p:txBody>
      </p:sp>
    </p:spTree>
    <p:extLst>
      <p:ext uri="{BB962C8B-B14F-4D97-AF65-F5344CB8AC3E}">
        <p14:creationId xmlns:p14="http://schemas.microsoft.com/office/powerpoint/2010/main" val="939449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1698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“Murders”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lang="en-US" sz="4500" dirty="0">
                <a:solidFill>
                  <a:srgbClr val="FFFFFF"/>
                </a:solidFill>
                <a:effectLst>
                  <a:glow rad="63500">
                    <a:srgbClr val="000000"/>
                  </a:glow>
                  <a:outerShdw blurRad="38100" dist="38100" dir="2700000" algn="tl">
                    <a:srgbClr val="000000">
                      <a:alpha val="43137"/>
                    </a:srgbClr>
                  </a:outerShdw>
                </a:effectLst>
                <a:latin typeface="Avenir Next LT Pro"/>
              </a:rPr>
              <a:t>Omitted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asv</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nasb</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esv</a:t>
            </a:r>
            <a:r>
              <a:rPr lang="en-US" sz="4500" cap="small" dirty="0">
                <a:solidFill>
                  <a:srgbClr val="FFFFFF"/>
                </a:solidFill>
                <a:effectLst>
                  <a:glow rad="63500">
                    <a:srgbClr val="000000"/>
                  </a:glow>
                  <a:outerShdw blurRad="38100" dist="38100" dir="2700000" algn="tl">
                    <a:srgbClr val="000000">
                      <a:alpha val="43137"/>
                    </a:srgbClr>
                  </a:outerShdw>
                </a:effectLst>
                <a:latin typeface="Avenir Next LT Pro"/>
              </a:rPr>
              <a:t>, </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niv</a:t>
            </a:r>
            <a:r>
              <a:rPr lang="en-US" sz="4500" dirty="0">
                <a:solidFill>
                  <a:srgbClr val="FFFFFF"/>
                </a:solidFill>
                <a:effectLst>
                  <a:glow rad="63500">
                    <a:srgbClr val="000000"/>
                  </a:glow>
                  <a:outerShdw blurRad="38100" dist="38100" dir="2700000" algn="tl">
                    <a:srgbClr val="000000">
                      <a:alpha val="43137"/>
                    </a:srgbClr>
                  </a:outerShdw>
                </a:effectLst>
                <a:latin typeface="Avenir Next LT Pro"/>
              </a:rPr>
              <a:t>)</a:t>
            </a:r>
            <a:endPar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809952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1698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“Drunkenness”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Intoxication.</a:t>
            </a:r>
          </a:p>
        </p:txBody>
      </p:sp>
    </p:spTree>
    <p:extLst>
      <p:ext uri="{BB962C8B-B14F-4D97-AF65-F5344CB8AC3E}">
        <p14:creationId xmlns:p14="http://schemas.microsoft.com/office/powerpoint/2010/main" val="2784736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“Revelries”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1" u="none" strike="noStrike" kern="1200" cap="none"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Revellings</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“Carousing”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“Orgies”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p:txBody>
      </p:sp>
      <p:sp>
        <p:nvSpPr>
          <p:cNvPr id="6" name="TextBox 5">
            <a:extLst>
              <a:ext uri="{FF2B5EF4-FFF2-40B4-BE49-F238E27FC236}">
                <a16:creationId xmlns:a16="http://schemas.microsoft.com/office/drawing/2014/main" id="{2FE03B04-A0F2-0CC3-E893-33A365E9F904}"/>
              </a:ext>
            </a:extLst>
          </p:cNvPr>
          <p:cNvSpPr txBox="1"/>
          <p:nvPr/>
        </p:nvSpPr>
        <p:spPr>
          <a:xfrm>
            <a:off x="-2" y="3687891"/>
            <a:ext cx="12192000" cy="3170099"/>
          </a:xfrm>
          <a:prstGeom prst="rect">
            <a:avLst/>
          </a:prstGeom>
          <a:noFill/>
        </p:spPr>
        <p:txBody>
          <a:bodyPr wrap="square" rtlCol="0">
            <a:spAutoFit/>
          </a:bodyPr>
          <a:lstStyle/>
          <a:p>
            <a:r>
              <a:rPr kumimoji="0" lang="en-US" sz="4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A nocturnal and riotous procession of half-drunken and frolicsome fellows who after supper parade through the streets with torches and music in honor of Bacchus or some other deity, and sing and play before the houses of their male and female friends.</a:t>
            </a:r>
          </a:p>
        </p:txBody>
      </p:sp>
    </p:spTree>
    <p:extLst>
      <p:ext uri="{BB962C8B-B14F-4D97-AF65-F5344CB8AC3E}">
        <p14:creationId xmlns:p14="http://schemas.microsoft.com/office/powerpoint/2010/main" val="2676714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1477328"/>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7"/>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Is the list exhaustive?</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0371982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169825"/>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becomes of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“those who practice such things?”</a:t>
            </a:r>
          </a:p>
        </p:txBody>
      </p:sp>
    </p:spTree>
    <p:extLst>
      <p:ext uri="{BB962C8B-B14F-4D97-AF65-F5344CB8AC3E}">
        <p14:creationId xmlns:p14="http://schemas.microsoft.com/office/powerpoint/2010/main" val="3439803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1477328"/>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19"/>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How many fruits of the Spirit are there?</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2976757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1122363"/>
            <a:ext cx="6518347" cy="4939814"/>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20"/>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List the component elements of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“the fruit of the </a:t>
            </a:r>
            <a:r>
              <a:rPr kumimoji="0" lang="en-US" sz="4500" b="0" i="1" u="none" strike="noStrike" kern="1200" cap="none"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Spirit”</a:t>
            </a:r>
            <a:r>
              <a:rPr kumimoji="0" lang="en-US" sz="4500" b="0" u="none" strike="noStrike" kern="1200" cap="none"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and</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identify which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“works of the flesh”</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each one contradicts.</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4109651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p:txBody>
      </p:sp>
    </p:spTree>
    <p:extLst>
      <p:ext uri="{BB962C8B-B14F-4D97-AF65-F5344CB8AC3E}">
        <p14:creationId xmlns:p14="http://schemas.microsoft.com/office/powerpoint/2010/main" val="3252269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u="none" strike="noStrike" kern="1200" cap="none" spc="0" normalizeH="0" baseline="0" noProof="0" dirty="0">
                <a:ln>
                  <a:noFill/>
                </a:ln>
                <a:effectLst>
                  <a:glow>
                    <a:schemeClr val="bg1"/>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glow>
                    <a:schemeClr val="bg1"/>
                  </a:glow>
                  <a:outerShdw blurRad="38100" dist="38100" dir="2700000" algn="tl">
                    <a:srgbClr val="000000">
                      <a:alpha val="43137"/>
                    </a:srgbClr>
                  </a:outerShdw>
                </a:effectLst>
                <a:latin typeface="Avenir Next LT Pro"/>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u="none" strike="noStrike" kern="1200" cap="none" spc="0" normalizeH="0" baseline="0" noProof="0" dirty="0">
                <a:ln>
                  <a:noFill/>
                </a:ln>
                <a:effectLst>
                  <a:glow>
                    <a:schemeClr val="bg1"/>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glow>
                    <a:schemeClr val="bg1"/>
                  </a:glow>
                  <a:outerShdw blurRad="38100" dist="38100" dir="2700000" algn="tl">
                    <a:srgbClr val="000000">
                      <a:alpha val="43137"/>
                    </a:srgbClr>
                  </a:outerShdw>
                </a:effectLst>
                <a:latin typeface="Avenir Next LT Pro"/>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u="none" strike="noStrike" kern="1200" cap="none" spc="0" normalizeH="0" baseline="0" noProof="0" dirty="0">
                <a:ln>
                  <a:noFill/>
                </a:ln>
                <a:effectLst>
                  <a:glow>
                    <a:schemeClr val="bg1"/>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glow>
                    <a:schemeClr val="bg1"/>
                  </a:glow>
                  <a:outerShdw blurRad="38100" dist="38100" dir="2700000" algn="tl">
                    <a:srgbClr val="000000">
                      <a:alpha val="43137"/>
                    </a:srgbClr>
                  </a:outerShdw>
                </a:effectLst>
                <a:latin typeface="Avenir Next LT Pro"/>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u="none" strike="noStrike" kern="1200" cap="none" spc="0" normalizeH="0" baseline="0" noProof="0" dirty="0">
                <a:ln>
                  <a:noFill/>
                </a:ln>
                <a:effectLst>
                  <a:glow>
                    <a:schemeClr val="bg1"/>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glow>
                    <a:schemeClr val="bg1"/>
                  </a:glow>
                  <a:outerShdw blurRad="38100" dist="38100" dir="2700000" algn="tl">
                    <a:srgbClr val="000000">
                      <a:alpha val="43137"/>
                    </a:srgbClr>
                  </a:outerShdw>
                </a:effectLst>
                <a:latin typeface="Avenir Next LT Pro"/>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u="none" strike="noStrike" kern="1200" cap="none" spc="0" normalizeH="0" baseline="0" noProof="0" dirty="0">
                <a:ln>
                  <a:noFill/>
                </a:ln>
                <a:effectLst>
                  <a:glow>
                    <a:schemeClr val="bg1"/>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glow>
                    <a:schemeClr val="bg1"/>
                  </a:glow>
                  <a:outerShdw blurRad="38100" dist="38100" dir="2700000" algn="tl">
                    <a:srgbClr val="000000">
                      <a:alpha val="43137"/>
                    </a:srgbClr>
                  </a:outerShdw>
                </a:effectLst>
                <a:latin typeface="Avenir Next LT Pro"/>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u="none" strike="noStrike" kern="1200" cap="none" spc="0" normalizeH="0" baseline="0" noProof="0" dirty="0">
                <a:ln>
                  <a:noFill/>
                </a:ln>
                <a:effectLst>
                  <a:glow>
                    <a:schemeClr val="bg1"/>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glow>
                    <a:schemeClr val="bg1"/>
                  </a:glow>
                  <a:outerShdw blurRad="38100" dist="38100" dir="2700000" algn="tl">
                    <a:srgbClr val="000000">
                      <a:alpha val="43137"/>
                    </a:srgbClr>
                  </a:outerShdw>
                </a:effectLst>
                <a:latin typeface="Avenir Next LT Pro"/>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u="none" strike="noStrike" kern="1200" cap="none" spc="0" normalizeH="0" baseline="0" noProof="0" dirty="0">
                <a:ln>
                  <a:noFill/>
                </a:ln>
                <a:effectLst>
                  <a:glow>
                    <a:schemeClr val="bg1"/>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effectLst>
                  <a:glow>
                    <a:schemeClr val="bg1"/>
                  </a:glow>
                  <a:outerShdw blurRad="38100" dist="38100" dir="2700000" algn="tl">
                    <a:srgbClr val="000000">
                      <a:alpha val="43137"/>
                    </a:srgbClr>
                  </a:outerShdw>
                </a:effectLst>
                <a:latin typeface="Avenir Next LT Pro"/>
              </a:rPr>
              <a:t>Envy</a:t>
            </a:r>
            <a:endParaRPr kumimoji="0" lang="en-US" sz="3200" b="1" u="none" strike="noStrike" kern="1200" cap="none" spc="0" normalizeH="0" baseline="0" noProof="0" dirty="0">
              <a:ln>
                <a:noFill/>
              </a:ln>
              <a:effectLst>
                <a:glow>
                  <a:schemeClr val="bg1"/>
                </a:glow>
                <a:outerShdw blurRad="38100" dist="38100" dir="2700000" algn="tl">
                  <a:srgbClr val="000000">
                    <a:alpha val="43137"/>
                  </a:srgbClr>
                </a:outerShdw>
              </a:effectLst>
              <a:uLnTx/>
              <a:uFillTx/>
              <a:latin typeface="Avenir Next LT Pro"/>
              <a:ea typeface="+mn-ea"/>
              <a:cs typeface="+mn-cs"/>
            </a:endParaRP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endParaRPr lang="en-US" sz="5000" b="1" dirty="0">
              <a:solidFill>
                <a:srgbClr val="FFFF00"/>
              </a:solidFill>
              <a:effectLst>
                <a:glow rad="63500">
                  <a:srgbClr val="000000"/>
                </a:glow>
                <a:outerShdw blurRad="38100" dist="38100" dir="2700000" algn="tl">
                  <a:srgbClr val="000000">
                    <a:alpha val="43137"/>
                  </a:srgbClr>
                </a:outerShdw>
              </a:effectLst>
              <a:latin typeface="Avenir Next LT 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5000" dirty="0">
                <a:solidFill>
                  <a:srgbClr val="FFFFFF"/>
                </a:solidFill>
                <a:effectLst>
                  <a:glow rad="63500">
                    <a:srgbClr val="000000"/>
                  </a:glow>
                  <a:outerShdw blurRad="38100" dist="38100" dir="2700000" algn="tl">
                    <a:srgbClr val="000000">
                      <a:alpha val="43137"/>
                    </a:srgbClr>
                  </a:outerShdw>
                </a:effectLst>
                <a:latin typeface="Avenir Next LT Pro"/>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5000" dirty="0">
                <a:solidFill>
                  <a:srgbClr val="FFFFFF"/>
                </a:solidFill>
                <a:effectLst>
                  <a:glow rad="63500">
                    <a:srgbClr val="000000"/>
                  </a:glow>
                  <a:outerShdw blurRad="38100" dist="38100" dir="2700000" algn="tl">
                    <a:srgbClr val="000000">
                      <a:alpha val="43137"/>
                    </a:srgbClr>
                  </a:outerShdw>
                </a:effectLst>
                <a:latin typeface="Avenir Next LT Pro"/>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5000" dirty="0">
                <a:solidFill>
                  <a:srgbClr val="FFFFFF"/>
                </a:solidFill>
                <a:effectLst>
                  <a:glow rad="63500">
                    <a:srgbClr val="000000"/>
                  </a:glow>
                  <a:outerShdw blurRad="38100" dist="38100" dir="2700000" algn="tl">
                    <a:srgbClr val="000000">
                      <a:alpha val="43137"/>
                    </a:srgbClr>
                  </a:outerShdw>
                </a:effectLst>
                <a:latin typeface="Avenir Next LT Pro"/>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5000" dirty="0">
                <a:solidFill>
                  <a:srgbClr val="FFFFFF"/>
                </a:solidFill>
                <a:effectLst>
                  <a:glow rad="63500">
                    <a:srgbClr val="000000"/>
                  </a:glow>
                  <a:outerShdw blurRad="38100" dist="38100" dir="2700000" algn="tl">
                    <a:srgbClr val="000000">
                      <a:alpha val="43137"/>
                    </a:srgbClr>
                  </a:outerShdw>
                </a:effectLst>
                <a:latin typeface="Avenir Next LT Pro"/>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30507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3554819"/>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4"/>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had the Galatians been doing that they were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“hindered”</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from continuing?</a:t>
            </a:r>
            <a:endPar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6829491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463111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Cheerfulness</a:t>
            </a:r>
            <a:r>
              <a:rPr lang="en-US" sz="4500" dirty="0">
                <a:solidFill>
                  <a:srgbClr val="FFFF00"/>
                </a:solidFill>
                <a:effectLst>
                  <a:glow rad="63500">
                    <a:srgbClr val="000000"/>
                  </a:glow>
                  <a:outerShdw blurRad="38100" dist="38100" dir="2700000" algn="tl">
                    <a:srgbClr val="000000">
                      <a:alpha val="43137"/>
                    </a:srgbClr>
                  </a:outerShdw>
                </a:effectLst>
                <a:latin typeface="Avenir Next LT Pro"/>
              </a:rPr>
              <a:t>, d</a:t>
            </a:r>
            <a:r>
              <a:rPr kumimoji="0" lang="en-US" sz="4500" b="0" i="0" u="none" strike="noStrike" kern="1200" cap="none" spc="0" normalizeH="0" baseline="0" noProof="0" dirty="0" err="1">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elight</a:t>
            </a:r>
            <a:r>
              <a:rPr lang="en-US" sz="4500" dirty="0">
                <a:solidFill>
                  <a:srgbClr val="FFFF00"/>
                </a:solidFill>
                <a:effectLst>
                  <a:glow rad="63500">
                    <a:srgbClr val="000000"/>
                  </a:glow>
                  <a:outerShdw blurRad="38100" dist="38100" dir="2700000" algn="tl">
                    <a:srgbClr val="000000">
                      <a:alpha val="43137"/>
                    </a:srgbClr>
                  </a:outerShdw>
                </a:effectLst>
                <a:latin typeface="Avenir Next LT Pro"/>
              </a:rPr>
              <a:t>, gladness.</a:t>
            </a:r>
            <a:endPar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9945836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756846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0166062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Tranquility, harmony, concord.</a:t>
            </a:r>
          </a:p>
        </p:txBody>
      </p:sp>
    </p:spTree>
    <p:extLst>
      <p:ext uri="{BB962C8B-B14F-4D97-AF65-F5344CB8AC3E}">
        <p14:creationId xmlns:p14="http://schemas.microsoft.com/office/powerpoint/2010/main" val="32763886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2224624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6519197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“Patience”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Forbearance, endurance.</a:t>
            </a:r>
          </a:p>
        </p:txBody>
      </p:sp>
    </p:spTree>
    <p:extLst>
      <p:ext uri="{BB962C8B-B14F-4D97-AF65-F5344CB8AC3E}">
        <p14:creationId xmlns:p14="http://schemas.microsoft.com/office/powerpoint/2010/main" val="39403797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0677946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839485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169825"/>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5"/>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Whom had their present persuasion come from?</a:t>
            </a:r>
          </a:p>
        </p:txBody>
      </p:sp>
    </p:spTree>
    <p:extLst>
      <p:ext uri="{BB962C8B-B14F-4D97-AF65-F5344CB8AC3E}">
        <p14:creationId xmlns:p14="http://schemas.microsoft.com/office/powerpoint/2010/main" val="315220891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3554819"/>
          </a:xfrm>
          <a:prstGeom prst="rect">
            <a:avLst/>
          </a:prstGeom>
          <a:noFill/>
        </p:spPr>
        <p:txBody>
          <a:bodyPr wrap="square" rtlCol="0">
            <a:spAutoFit/>
          </a:bodyPr>
          <a:lstStyle/>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lang="en-US" sz="4500" cap="small" dirty="0" err="1">
                <a:solidFill>
                  <a:srgbClr val="FFFFFF"/>
                </a:solidFill>
                <a:effectLst>
                  <a:glow rad="63500">
                    <a:srgbClr val="000000"/>
                  </a:glow>
                  <a:outerShdw blurRad="38100" dist="38100" dir="2700000" algn="tl">
                    <a:srgbClr val="000000">
                      <a:alpha val="43137"/>
                    </a:srgbClr>
                  </a:outerShdw>
                </a:effectLst>
                <a:latin typeface="Avenir Next LT Pro"/>
              </a:rPr>
              <a:t>nk</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4500" i="1" dirty="0">
                <a:solidFill>
                  <a:srgbClr val="FFFFFF"/>
                </a:solidFill>
                <a:effectLst>
                  <a:glow rad="63500">
                    <a:srgbClr val="000000"/>
                  </a:glow>
                  <a:outerShdw blurRad="38100" dist="38100" dir="2700000" algn="tl">
                    <a:srgbClr val="000000">
                      <a:alpha val="43137"/>
                    </a:srgbClr>
                  </a:outerShdw>
                </a:effectLst>
                <a:latin typeface="Avenir Next LT Pro"/>
              </a:rPr>
              <a:t>“</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Moral goodness, integrity</a:t>
            </a:r>
            <a:r>
              <a:rPr lang="en-US" sz="4500" dirty="0">
                <a:solidFill>
                  <a:srgbClr val="FFFF00"/>
                </a:solidFill>
                <a:effectLst>
                  <a:glow rad="63500">
                    <a:srgbClr val="000000"/>
                  </a:glow>
                  <a:outerShdw blurRad="38100" dist="38100" dir="2700000" algn="tl">
                    <a:srgbClr val="000000">
                      <a:alpha val="43137"/>
                    </a:srgbClr>
                  </a:outerShdw>
                </a:effectLst>
                <a:latin typeface="Avenir Next LT Pro"/>
              </a:rPr>
              <a:t>, benignity.</a:t>
            </a:r>
            <a:endPar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1407580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19993499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8484502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35548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lang="en-US" sz="4500" i="1" dirty="0">
                <a:solidFill>
                  <a:srgbClr val="FFFFFF"/>
                </a:solidFill>
                <a:effectLst>
                  <a:glow rad="63500">
                    <a:srgbClr val="000000"/>
                  </a:glow>
                  <a:outerShdw blurRad="38100" dist="38100" dir="2700000" algn="tl">
                    <a:srgbClr val="000000">
                      <a:alpha val="43137"/>
                    </a:srgbClr>
                  </a:outerShdw>
                </a:effectLst>
                <a:latin typeface="Avenir Next LT Pro"/>
              </a:rPr>
              <a:t>Goo</a:t>
            </a:r>
            <a:r>
              <a:rPr kumimoji="0" lang="en-US" sz="4500" b="0" i="1" u="none" strike="noStrike" kern="1200" cap="none"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dness</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Virtue, beneficence</a:t>
            </a:r>
            <a:r>
              <a:rPr lang="en-US" sz="4500" dirty="0">
                <a:solidFill>
                  <a:srgbClr val="FFFF00"/>
                </a:solidFill>
                <a:effectLst>
                  <a:glow rad="63500">
                    <a:srgbClr val="000000"/>
                  </a:glow>
                  <a:outerShdw blurRad="38100" dist="38100" dir="2700000" algn="tl">
                    <a:srgbClr val="000000">
                      <a:alpha val="43137"/>
                    </a:srgbClr>
                  </a:outerShdw>
                </a:effectLst>
                <a:latin typeface="Avenir Next LT Pro"/>
              </a:rPr>
              <a:t>, uprightness of heart and life.</a:t>
            </a:r>
            <a:endPar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708626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9314993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3968911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35548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Belief, </a:t>
            </a: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persuasion, conviction, assurance.</a:t>
            </a:r>
          </a:p>
        </p:txBody>
      </p:sp>
    </p:spTree>
    <p:extLst>
      <p:ext uri="{BB962C8B-B14F-4D97-AF65-F5344CB8AC3E}">
        <p14:creationId xmlns:p14="http://schemas.microsoft.com/office/powerpoint/2010/main" val="23396546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5464598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30786427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“Meekness”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Mildness, humility.</a:t>
            </a:r>
          </a:p>
        </p:txBody>
      </p:sp>
    </p:spTree>
    <p:extLst>
      <p:ext uri="{BB962C8B-B14F-4D97-AF65-F5344CB8AC3E}">
        <p14:creationId xmlns:p14="http://schemas.microsoft.com/office/powerpoint/2010/main" val="4011385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1477328"/>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6"/>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Describe </a:t>
            </a:r>
            <a:r>
              <a:rPr kumimoji="0" lang="en-US" sz="4500" b="0" i="0" u="none" strike="noStrike" kern="1200" cap="none" spc="0" normalizeH="0" baseline="0" noProof="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the potential of leaven.</a:t>
            </a:r>
            <a:endPar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12943352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816264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endParaRPr kumimoji="0" lang="en-US" sz="50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1015313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0"/>
            <a:ext cx="6518347" cy="35548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nkjv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nasb</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esv</a:t>
            </a:r>
            <a:r>
              <a:rPr kumimoji="0" lang="en-US" sz="4500" b="0" i="0" u="none" strike="noStrike" kern="1200" cap="small"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niv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“Temperance” </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r>
              <a:rPr kumimoji="0" lang="en-US" sz="4500" b="0" i="0" u="none" strike="noStrike" kern="1200" cap="small" spc="0" normalizeH="0" baseline="0" noProof="0" dirty="0" err="1">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kjv</a:t>
            </a: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Continence, self-restraint.</a:t>
            </a:r>
          </a:p>
        </p:txBody>
      </p:sp>
    </p:spTree>
    <p:extLst>
      <p:ext uri="{BB962C8B-B14F-4D97-AF65-F5344CB8AC3E}">
        <p14:creationId xmlns:p14="http://schemas.microsoft.com/office/powerpoint/2010/main" val="11122631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p>
        </p:txBody>
      </p:sp>
    </p:spTree>
    <p:extLst>
      <p:ext uri="{BB962C8B-B14F-4D97-AF65-F5344CB8AC3E}">
        <p14:creationId xmlns:p14="http://schemas.microsoft.com/office/powerpoint/2010/main" val="7324775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5" name="TextBox 4">
            <a:extLst>
              <a:ext uri="{FF2B5EF4-FFF2-40B4-BE49-F238E27FC236}">
                <a16:creationId xmlns:a16="http://schemas.microsoft.com/office/drawing/2014/main" id="{3EA01B58-DD8A-9FE2-F41B-A07264E7A560}"/>
              </a:ext>
            </a:extLst>
          </p:cNvPr>
          <p:cNvSpPr txBox="1"/>
          <p:nvPr/>
        </p:nvSpPr>
        <p:spPr>
          <a:xfrm>
            <a:off x="-2" y="0"/>
            <a:ext cx="609600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Adultery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Fornication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Uncleanness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Lewdness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Idolatry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Sorcery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Hatred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Contentions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Jealousies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Outbursts of Wrath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Selfish Ambitions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Dissensions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Heresies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glow>
                    <a:srgbClr val="FFFFFF"/>
                  </a:glow>
                  <a:outerShdw blurRad="38100" dist="38100" dir="2700000" algn="tl">
                    <a:srgbClr val="000000">
                      <a:alpha val="43137"/>
                    </a:srgbClr>
                  </a:outerShdw>
                </a:effectLst>
                <a:highlight>
                  <a:srgbClr val="FFFF00"/>
                </a:highlight>
                <a:uLnTx/>
                <a:uFillTx/>
                <a:latin typeface="Avenir Next LT Pro"/>
                <a:ea typeface="+mn-ea"/>
                <a:cs typeface="+mn-cs"/>
              </a:rPr>
              <a:t>Envy</a:t>
            </a:r>
          </a:p>
        </p:txBody>
      </p:sp>
      <p:sp>
        <p:nvSpPr>
          <p:cNvPr id="12" name="TextBox 11">
            <a:extLst>
              <a:ext uri="{FF2B5EF4-FFF2-40B4-BE49-F238E27FC236}">
                <a16:creationId xmlns:a16="http://schemas.microsoft.com/office/drawing/2014/main" id="{1B5E8756-86B2-A9B5-37C2-F22059E68BD2}"/>
              </a:ext>
            </a:extLst>
          </p:cNvPr>
          <p:cNvSpPr txBox="1"/>
          <p:nvPr/>
        </p:nvSpPr>
        <p:spPr>
          <a:xfrm>
            <a:off x="6096000" y="35858"/>
            <a:ext cx="6096001"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Joy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Peace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Longsuffering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Goodness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Faithfulness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Gentleness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00"/>
                </a:solidFill>
                <a:effectLst>
                  <a:glow rad="63500">
                    <a:srgbClr val="000000"/>
                  </a:glow>
                  <a:outerShdw blurRad="38100" dist="38100" dir="2700000" algn="tl">
                    <a:srgbClr val="000000">
                      <a:alpha val="43137"/>
                    </a:srgbClr>
                  </a:outerShdw>
                </a:effectLst>
                <a:uLnTx/>
                <a:uFillTx/>
                <a:latin typeface="Avenir Next LT Pro"/>
                <a:ea typeface="+mn-ea"/>
                <a:cs typeface="+mn-cs"/>
              </a:rPr>
              <a:t>Self-Control</a:t>
            </a:r>
          </a:p>
        </p:txBody>
      </p:sp>
    </p:spTree>
    <p:extLst>
      <p:ext uri="{BB962C8B-B14F-4D97-AF65-F5344CB8AC3E}">
        <p14:creationId xmlns:p14="http://schemas.microsoft.com/office/powerpoint/2010/main" val="35716925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169825"/>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21"/>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Which law do the preceding virtues comport with?</a:t>
            </a:r>
            <a:endPar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5633022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3554819"/>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22"/>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have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“those who are Christ’s</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done and what do those who </a:t>
            </a:r>
            <a:r>
              <a:rPr kumimoji="0" lang="en-US" sz="4500" b="0" i="1"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“live in the Spirit</a:t>
            </a:r>
            <a:r>
              <a:rPr kumimoji="0" lang="en-US" sz="4500" b="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 do?</a:t>
            </a:r>
          </a:p>
        </p:txBody>
      </p:sp>
    </p:spTree>
    <p:extLst>
      <p:ext uri="{BB962C8B-B14F-4D97-AF65-F5344CB8AC3E}">
        <p14:creationId xmlns:p14="http://schemas.microsoft.com/office/powerpoint/2010/main" val="38178915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862322"/>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23"/>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behaviors will be refrained from when living and walking in </a:t>
            </a:r>
            <a:r>
              <a:rPr kumimoji="0" lang="en-US" sz="4500" b="0" i="0" u="none" strike="noStrike" kern="1200" cap="none" spc="0" normalizeH="0" baseline="0" noProof="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the Spirit?</a:t>
            </a:r>
            <a:endPar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endParaRPr>
          </a:p>
        </p:txBody>
      </p:sp>
    </p:spTree>
    <p:extLst>
      <p:ext uri="{BB962C8B-B14F-4D97-AF65-F5344CB8AC3E}">
        <p14:creationId xmlns:p14="http://schemas.microsoft.com/office/powerpoint/2010/main" val="2737861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862322"/>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7"/>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thoughts did Paul have about the two separate parties?</a:t>
            </a:r>
          </a:p>
        </p:txBody>
      </p:sp>
    </p:spTree>
    <p:extLst>
      <p:ext uri="{BB962C8B-B14F-4D97-AF65-F5344CB8AC3E}">
        <p14:creationId xmlns:p14="http://schemas.microsoft.com/office/powerpoint/2010/main" val="178578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3554819"/>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8"/>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was Paul experiencing and how did that confirm his stance on the subject?</a:t>
            </a:r>
          </a:p>
        </p:txBody>
      </p:sp>
    </p:spTree>
    <p:extLst>
      <p:ext uri="{BB962C8B-B14F-4D97-AF65-F5344CB8AC3E}">
        <p14:creationId xmlns:p14="http://schemas.microsoft.com/office/powerpoint/2010/main" val="1035498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E15305-164C-44CD-9E0F-420C2DC1B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3F0F0"/>
              </a:solidFill>
              <a:effectLst/>
              <a:uLnTx/>
              <a:uFillTx/>
              <a:latin typeface="Avenir Next LT Pro"/>
              <a:ea typeface="+mn-ea"/>
              <a:cs typeface="+mn-cs"/>
            </a:endParaRPr>
          </a:p>
        </p:txBody>
      </p:sp>
      <p:sp>
        <p:nvSpPr>
          <p:cNvPr id="11" name="Rectangle 10">
            <a:extLst>
              <a:ext uri="{FF2B5EF4-FFF2-40B4-BE49-F238E27FC236}">
                <a16:creationId xmlns:a16="http://schemas.microsoft.com/office/drawing/2014/main" id="{1D983374-3839-4F06-972D-B4C3CF2380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venir Next LT Pro"/>
              <a:ea typeface="+mn-ea"/>
              <a:cs typeface="+mn-cs"/>
            </a:endParaRPr>
          </a:p>
        </p:txBody>
      </p:sp>
      <p:pic>
        <p:nvPicPr>
          <p:cNvPr id="4" name="Picture 3" descr="Aesthetic liquid watercolor and ink">
            <a:extLst>
              <a:ext uri="{FF2B5EF4-FFF2-40B4-BE49-F238E27FC236}">
                <a16:creationId xmlns:a16="http://schemas.microsoft.com/office/drawing/2014/main" id="{094D55E6-F7AE-E21E-3D6D-DED8743950C1}"/>
              </a:ext>
            </a:extLst>
          </p:cNvPr>
          <p:cNvPicPr>
            <a:picLocks noChangeAspect="1"/>
          </p:cNvPicPr>
          <p:nvPr/>
        </p:nvPicPr>
        <p:blipFill rotWithShape="1">
          <a:blip r:embed="rId2"/>
          <a:srcRect l="855" r="28246"/>
          <a:stretch/>
        </p:blipFill>
        <p:spPr>
          <a:xfrm>
            <a:off x="4285860" y="10"/>
            <a:ext cx="7906139" cy="6857989"/>
          </a:xfrm>
          <a:prstGeom prst="rect">
            <a:avLst/>
          </a:prstGeom>
        </p:spPr>
      </p:pic>
      <p:sp useBgFill="1">
        <p:nvSpPr>
          <p:cNvPr id="13" name="Freeform: Shape 12">
            <a:extLst>
              <a:ext uri="{FF2B5EF4-FFF2-40B4-BE49-F238E27FC236}">
                <a16:creationId xmlns:a16="http://schemas.microsoft.com/office/drawing/2014/main" id="{F1D5403D-09EC-41DB-B916-A09C0E5AE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592970" cy="6858000"/>
          </a:xfrm>
          <a:custGeom>
            <a:avLst/>
            <a:gdLst>
              <a:gd name="connsiteX0" fmla="*/ 4912746 w 5592970"/>
              <a:gd name="connsiteY0" fmla="*/ 2355321 h 6897159"/>
              <a:gd name="connsiteX1" fmla="*/ 4714738 w 5592970"/>
              <a:gd name="connsiteY1" fmla="*/ 2553329 h 6897159"/>
              <a:gd name="connsiteX2" fmla="*/ 4912746 w 5592970"/>
              <a:gd name="connsiteY2" fmla="*/ 2751337 h 6897159"/>
              <a:gd name="connsiteX3" fmla="*/ 5110754 w 5592970"/>
              <a:gd name="connsiteY3" fmla="*/ 2553329 h 6897159"/>
              <a:gd name="connsiteX4" fmla="*/ 4912746 w 5592970"/>
              <a:gd name="connsiteY4" fmla="*/ 2355321 h 6897159"/>
              <a:gd name="connsiteX5" fmla="*/ 4769785 w 5592970"/>
              <a:gd name="connsiteY5" fmla="*/ 1301525 h 6897159"/>
              <a:gd name="connsiteX6" fmla="*/ 4358192 w 5592970"/>
              <a:gd name="connsiteY6" fmla="*/ 1713118 h 6897159"/>
              <a:gd name="connsiteX7" fmla="*/ 4769785 w 5592970"/>
              <a:gd name="connsiteY7" fmla="*/ 2124711 h 6897159"/>
              <a:gd name="connsiteX8" fmla="*/ 5181378 w 5592970"/>
              <a:gd name="connsiteY8" fmla="*/ 1713118 h 6897159"/>
              <a:gd name="connsiteX9" fmla="*/ 4769785 w 5592970"/>
              <a:gd name="connsiteY9" fmla="*/ 1301525 h 6897159"/>
              <a:gd name="connsiteX10" fmla="*/ 1485712 w 5592970"/>
              <a:gd name="connsiteY10" fmla="*/ 0 h 6897159"/>
              <a:gd name="connsiteX11" fmla="*/ 1911850 w 5592970"/>
              <a:gd name="connsiteY11" fmla="*/ 0 h 6897159"/>
              <a:gd name="connsiteX12" fmla="*/ 4693359 w 5592970"/>
              <a:gd name="connsiteY12" fmla="*/ 0 h 6897159"/>
              <a:gd name="connsiteX13" fmla="*/ 4687196 w 5592970"/>
              <a:gd name="connsiteY13" fmla="*/ 186052 h 6897159"/>
              <a:gd name="connsiteX14" fmla="*/ 4689492 w 5592970"/>
              <a:gd name="connsiteY14" fmla="*/ 422393 h 6897159"/>
              <a:gd name="connsiteX15" fmla="*/ 5029277 w 5592970"/>
              <a:gd name="connsiteY15" fmla="*/ 1074198 h 6897159"/>
              <a:gd name="connsiteX16" fmla="*/ 5368989 w 5592970"/>
              <a:gd name="connsiteY16" fmla="*/ 2604190 h 6897159"/>
              <a:gd name="connsiteX17" fmla="*/ 5030698 w 5592970"/>
              <a:gd name="connsiteY17" fmla="*/ 3182337 h 6897159"/>
              <a:gd name="connsiteX18" fmla="*/ 4910556 w 5592970"/>
              <a:gd name="connsiteY18" fmla="*/ 4667756 h 6897159"/>
              <a:gd name="connsiteX19" fmla="*/ 5374561 w 5592970"/>
              <a:gd name="connsiteY19" fmla="*/ 5703238 h 6897159"/>
              <a:gd name="connsiteX20" fmla="*/ 5591170 w 5592970"/>
              <a:gd name="connsiteY20" fmla="*/ 6745970 h 6897159"/>
              <a:gd name="connsiteX21" fmla="*/ 5592970 w 5592970"/>
              <a:gd name="connsiteY21" fmla="*/ 6897158 h 6897159"/>
              <a:gd name="connsiteX22" fmla="*/ 2734191 w 5592970"/>
              <a:gd name="connsiteY22" fmla="*/ 6897158 h 6897159"/>
              <a:gd name="connsiteX23" fmla="*/ 2734191 w 5592970"/>
              <a:gd name="connsiteY23" fmla="*/ 6897159 h 6897159"/>
              <a:gd name="connsiteX24" fmla="*/ 0 w 5592970"/>
              <a:gd name="connsiteY24" fmla="*/ 6897159 h 6897159"/>
              <a:gd name="connsiteX25" fmla="*/ 0 w 5592970"/>
              <a:gd name="connsiteY25" fmla="*/ 1 h 6897159"/>
              <a:gd name="connsiteX26" fmla="*/ 1485712 w 5592970"/>
              <a:gd name="connsiteY26" fmla="*/ 1 h 689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592970" h="6897159">
                <a:moveTo>
                  <a:pt x="4912746" y="2355321"/>
                </a:moveTo>
                <a:cubicBezTo>
                  <a:pt x="4803389" y="2355321"/>
                  <a:pt x="4714738" y="2443972"/>
                  <a:pt x="4714738" y="2553329"/>
                </a:cubicBezTo>
                <a:cubicBezTo>
                  <a:pt x="4714738" y="2662686"/>
                  <a:pt x="4803389" y="2751337"/>
                  <a:pt x="4912746" y="2751337"/>
                </a:cubicBezTo>
                <a:cubicBezTo>
                  <a:pt x="5022103" y="2751337"/>
                  <a:pt x="5110754" y="2662686"/>
                  <a:pt x="5110754" y="2553329"/>
                </a:cubicBezTo>
                <a:cubicBezTo>
                  <a:pt x="5110754" y="2443972"/>
                  <a:pt x="5022103" y="2355321"/>
                  <a:pt x="4912746" y="2355321"/>
                </a:cubicBezTo>
                <a:close/>
                <a:moveTo>
                  <a:pt x="4769785" y="1301525"/>
                </a:moveTo>
                <a:cubicBezTo>
                  <a:pt x="4542468" y="1301525"/>
                  <a:pt x="4358192" y="1485801"/>
                  <a:pt x="4358192" y="1713118"/>
                </a:cubicBezTo>
                <a:cubicBezTo>
                  <a:pt x="4358192" y="1940435"/>
                  <a:pt x="4542468" y="2124711"/>
                  <a:pt x="4769785" y="2124711"/>
                </a:cubicBezTo>
                <a:cubicBezTo>
                  <a:pt x="4997102" y="2124711"/>
                  <a:pt x="5181378" y="1940435"/>
                  <a:pt x="5181378" y="1713118"/>
                </a:cubicBezTo>
                <a:cubicBezTo>
                  <a:pt x="5181378" y="1485801"/>
                  <a:pt x="4997102" y="1301525"/>
                  <a:pt x="4769785" y="1301525"/>
                </a:cubicBezTo>
                <a:close/>
                <a:moveTo>
                  <a:pt x="1485712" y="0"/>
                </a:moveTo>
                <a:lnTo>
                  <a:pt x="1911850" y="0"/>
                </a:lnTo>
                <a:lnTo>
                  <a:pt x="4693359" y="0"/>
                </a:lnTo>
                <a:lnTo>
                  <a:pt x="4687196" y="186052"/>
                </a:lnTo>
                <a:cubicBezTo>
                  <a:pt x="4686166" y="265025"/>
                  <a:pt x="4686829" y="343862"/>
                  <a:pt x="4689492" y="422393"/>
                </a:cubicBezTo>
                <a:cubicBezTo>
                  <a:pt x="4699496" y="713539"/>
                  <a:pt x="4872938" y="896626"/>
                  <a:pt x="5029277" y="1074198"/>
                </a:cubicBezTo>
                <a:cubicBezTo>
                  <a:pt x="5418992" y="1516672"/>
                  <a:pt x="5551614" y="2043761"/>
                  <a:pt x="5368989" y="2604190"/>
                </a:cubicBezTo>
                <a:cubicBezTo>
                  <a:pt x="5298163" y="2821542"/>
                  <a:pt x="5160452" y="3010355"/>
                  <a:pt x="5030698" y="3182337"/>
                </a:cubicBezTo>
                <a:cubicBezTo>
                  <a:pt x="4682698" y="3643429"/>
                  <a:pt x="4696957" y="4178177"/>
                  <a:pt x="4910556" y="4667756"/>
                </a:cubicBezTo>
                <a:cubicBezTo>
                  <a:pt x="5062728" y="5015306"/>
                  <a:pt x="5245193" y="5341884"/>
                  <a:pt x="5374561" y="5703238"/>
                </a:cubicBezTo>
                <a:cubicBezTo>
                  <a:pt x="5500512" y="6053410"/>
                  <a:pt x="5575240" y="6402760"/>
                  <a:pt x="5591170" y="6745970"/>
                </a:cubicBezTo>
                <a:lnTo>
                  <a:pt x="5592970" y="6897158"/>
                </a:lnTo>
                <a:lnTo>
                  <a:pt x="2734191" y="6897158"/>
                </a:lnTo>
                <a:lnTo>
                  <a:pt x="2734191" y="6897159"/>
                </a:lnTo>
                <a:lnTo>
                  <a:pt x="0" y="6897159"/>
                </a:lnTo>
                <a:lnTo>
                  <a:pt x="0" y="1"/>
                </a:lnTo>
                <a:lnTo>
                  <a:pt x="1485712" y="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A864CA9-CE4F-CCC1-778C-965B765AD800}"/>
              </a:ext>
            </a:extLst>
          </p:cNvPr>
          <p:cNvSpPr>
            <a:spLocks noGrp="1"/>
          </p:cNvSpPr>
          <p:nvPr>
            <p:ph type="ctrTitle"/>
          </p:nvPr>
        </p:nvSpPr>
        <p:spPr>
          <a:xfrm>
            <a:off x="80683" y="1122363"/>
            <a:ext cx="4205176" cy="858837"/>
          </a:xfrm>
        </p:spPr>
        <p:txBody>
          <a:bodyPr>
            <a:normAutofit fontScale="90000"/>
          </a:bodyPr>
          <a:lstStyle/>
          <a:p>
            <a:pPr algn="ctr"/>
            <a:r>
              <a:rPr lang="en-US" sz="5500" dirty="0"/>
              <a:t>GALATIANS</a:t>
            </a:r>
          </a:p>
        </p:txBody>
      </p:sp>
      <p:sp>
        <p:nvSpPr>
          <p:cNvPr id="3" name="Subtitle 2">
            <a:extLst>
              <a:ext uri="{FF2B5EF4-FFF2-40B4-BE49-F238E27FC236}">
                <a16:creationId xmlns:a16="http://schemas.microsoft.com/office/drawing/2014/main" id="{C770B19F-8F0A-852D-3E9C-25B74F0F379D}"/>
              </a:ext>
            </a:extLst>
          </p:cNvPr>
          <p:cNvSpPr>
            <a:spLocks noGrp="1"/>
          </p:cNvSpPr>
          <p:nvPr>
            <p:ph type="subTitle" idx="1"/>
          </p:nvPr>
        </p:nvSpPr>
        <p:spPr>
          <a:xfrm>
            <a:off x="80683" y="2570164"/>
            <a:ext cx="4205176" cy="858836"/>
          </a:xfrm>
        </p:spPr>
        <p:txBody>
          <a:bodyPr>
            <a:normAutofit/>
          </a:bodyPr>
          <a:lstStyle/>
          <a:p>
            <a:pPr algn="ctr"/>
            <a:r>
              <a:rPr lang="en-US" sz="4500" cap="small" dirty="0"/>
              <a:t>Chapter Five</a:t>
            </a:r>
          </a:p>
        </p:txBody>
      </p:sp>
      <p:sp>
        <p:nvSpPr>
          <p:cNvPr id="5" name="TextBox 4">
            <a:extLst>
              <a:ext uri="{FF2B5EF4-FFF2-40B4-BE49-F238E27FC236}">
                <a16:creationId xmlns:a16="http://schemas.microsoft.com/office/drawing/2014/main" id="{3EA01B58-DD8A-9FE2-F41B-A07264E7A560}"/>
              </a:ext>
            </a:extLst>
          </p:cNvPr>
          <p:cNvSpPr txBox="1"/>
          <p:nvPr/>
        </p:nvSpPr>
        <p:spPr>
          <a:xfrm>
            <a:off x="5673653" y="2570164"/>
            <a:ext cx="6518347" cy="2169825"/>
          </a:xfrm>
          <a:prstGeom prst="rect">
            <a:avLst/>
          </a:prstGeom>
          <a:no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arabicPeriod" startAt="9"/>
              <a:tabLst/>
              <a:defRPr/>
            </a:pPr>
            <a:r>
              <a:rPr kumimoji="0" lang="en-US" sz="4500" b="0" i="0" u="none" strike="noStrike" kern="1200" cap="none" spc="0" normalizeH="0" baseline="0" noProof="0" dirty="0">
                <a:ln>
                  <a:noFill/>
                </a:ln>
                <a:solidFill>
                  <a:srgbClr val="FFFFFF"/>
                </a:solidFill>
                <a:effectLst>
                  <a:glow rad="63500">
                    <a:srgbClr val="000000"/>
                  </a:glow>
                  <a:outerShdw blurRad="38100" dist="38100" dir="2700000" algn="tl">
                    <a:srgbClr val="000000">
                      <a:alpha val="43137"/>
                    </a:srgbClr>
                  </a:outerShdw>
                </a:effectLst>
                <a:uLnTx/>
                <a:uFillTx/>
                <a:latin typeface="Avenir Next LT Pro"/>
                <a:ea typeface="+mn-ea"/>
                <a:cs typeface="+mn-cs"/>
              </a:rPr>
              <a:t>What did Paul wish the troublemakers would do?</a:t>
            </a:r>
          </a:p>
        </p:txBody>
      </p:sp>
    </p:spTree>
    <p:extLst>
      <p:ext uri="{BB962C8B-B14F-4D97-AF65-F5344CB8AC3E}">
        <p14:creationId xmlns:p14="http://schemas.microsoft.com/office/powerpoint/2010/main" val="723405062"/>
      </p:ext>
    </p:extLst>
  </p:cSld>
  <p:clrMapOvr>
    <a:masterClrMapping/>
  </p:clrMapOvr>
</p:sld>
</file>

<file path=ppt/theme/theme1.xml><?xml version="1.0" encoding="utf-8"?>
<a:theme xmlns:a="http://schemas.openxmlformats.org/drawingml/2006/main" name="SplashVTI">
  <a:themeElements>
    <a:clrScheme name="AnalogousFromRegularSeedRightStep">
      <a:dk1>
        <a:srgbClr val="000000"/>
      </a:dk1>
      <a:lt1>
        <a:srgbClr val="FFFFFF"/>
      </a:lt1>
      <a:dk2>
        <a:srgbClr val="2E1B30"/>
      </a:dk2>
      <a:lt2>
        <a:srgbClr val="F3F0F0"/>
      </a:lt2>
      <a:accent1>
        <a:srgbClr val="45AFAD"/>
      </a:accent1>
      <a:accent2>
        <a:srgbClr val="3B82B1"/>
      </a:accent2>
      <a:accent3>
        <a:srgbClr val="4D63C3"/>
      </a:accent3>
      <a:accent4>
        <a:srgbClr val="593EB3"/>
      </a:accent4>
      <a:accent5>
        <a:srgbClr val="994DC3"/>
      </a:accent5>
      <a:accent6>
        <a:srgbClr val="B13BAA"/>
      </a:accent6>
      <a:hlink>
        <a:srgbClr val="BF3F42"/>
      </a:hlink>
      <a:folHlink>
        <a:srgbClr val="7F7F7F"/>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docProps/app.xml><?xml version="1.0" encoding="utf-8"?>
<Properties xmlns="http://schemas.openxmlformats.org/officeDocument/2006/extended-properties" xmlns:vt="http://schemas.openxmlformats.org/officeDocument/2006/docPropsVTypes">
  <TotalTime>0</TotalTime>
  <Words>1620</Words>
  <Application>Microsoft Office PowerPoint</Application>
  <PresentationFormat>Widescreen</PresentationFormat>
  <Paragraphs>622</Paragraphs>
  <Slides>67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Avenir Next LT Pro</vt:lpstr>
      <vt:lpstr>Posterama</vt:lpstr>
      <vt:lpstr>SplashVTI</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GALATIANS</vt:lpstr>
      <vt:lpstr>PowerPoint Presentation</vt:lpstr>
      <vt:lpstr>PowerPoint Presentation</vt:lpstr>
      <vt:lpstr>GALATIANS</vt:lpstr>
      <vt:lpstr>PowerPoint Presentation</vt:lpstr>
      <vt:lpstr>PowerPoint Presentation</vt:lpstr>
      <vt:lpstr>GALATIANS</vt:lpstr>
      <vt:lpstr>PowerPoint Presentation</vt:lpstr>
      <vt:lpstr>PowerPoint Presentation</vt:lpstr>
      <vt:lpstr>GALATIANS</vt:lpstr>
      <vt:lpstr>PowerPoint Presentation</vt:lpstr>
      <vt:lpstr>PowerPoint Presentation</vt:lpstr>
      <vt:lpstr>GALATIANS</vt:lpstr>
      <vt:lpstr>PowerPoint Presentation</vt:lpstr>
      <vt:lpstr>PowerPoint Presentation</vt:lpstr>
      <vt:lpstr>GALATIANS</vt:lpstr>
      <vt:lpstr>PowerPoint Presentation</vt:lpstr>
      <vt:lpstr>PowerPoint Presentation</vt:lpstr>
      <vt:lpstr>GALATIANS</vt:lpstr>
      <vt:lpstr>PowerPoint Presentation</vt:lpstr>
      <vt:lpstr>PowerPoint Presentation</vt:lpstr>
      <vt:lpstr>GALATIANS</vt:lpstr>
      <vt:lpstr>PowerPoint Presentation</vt:lpstr>
      <vt:lpstr>PowerPoint Presentation</vt:lpstr>
      <vt:lpstr>GALATIANS</vt:lpstr>
      <vt:lpstr>PowerPoint Presentation</vt:lpstr>
      <vt:lpstr>PowerPoint Presentation</vt:lpstr>
      <vt:lpstr>GALATIANS</vt:lpstr>
      <vt:lpstr>GALATIANS</vt:lpstr>
      <vt:lpstr>GALATIANS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dc:title>
  <dc:creator>Rachel Dockens</dc:creator>
  <cp:lastModifiedBy>Rachel Dockens</cp:lastModifiedBy>
  <cp:revision>92</cp:revision>
  <dcterms:created xsi:type="dcterms:W3CDTF">2023-02-12T07:09:36Z</dcterms:created>
  <dcterms:modified xsi:type="dcterms:W3CDTF">2023-07-16T01:22:11Z</dcterms:modified>
</cp:coreProperties>
</file>