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4202B-9494-4FA0-B454-167EE0412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9574-AE3A-5B0B-224B-09A233B55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E62C1-D99A-6186-B1EA-F46DC8C87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8E34-5E6B-497D-A212-F45553A7A86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EB842-93EB-5883-AF76-A58DF91F1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F1F7B-5815-2E01-40EE-3EE8420EA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553D-F16D-432E-8EF6-F6BFDFA9F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7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380EE-A2A8-BF6A-34CF-FF31126AD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92D6B6-CE07-C276-1D7B-6FEEABEE5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9E33E-81D4-A31A-9AA0-6FF0F1014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8E34-5E6B-497D-A212-F45553A7A86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BA771-C25B-488F-40E6-95602217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F42F0-47CA-DAF7-2248-394692270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553D-F16D-432E-8EF6-F6BFDFA9F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8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45A2BC-97FC-E501-9469-145EC1641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8EFDC6-7EBA-78CD-8450-F173AFDE1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2117-3B21-B416-066A-4DA7DEBCA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8E34-5E6B-497D-A212-F45553A7A86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0CD3B-840C-7556-0550-9C1E4B9E5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8F155-3994-FD50-931E-358C4EEB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553D-F16D-432E-8EF6-F6BFDFA9F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2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CA0C1-BA59-22AD-AC81-7D727D6C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76FB6-DB5D-DB3E-8015-C6CBD9C89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6BD67-7D6B-13D2-C2B4-5448E9431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8E34-5E6B-497D-A212-F45553A7A86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4EE6E-CEF6-7482-6737-B696AF3E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ECC29-55BB-9BC6-659F-0C65AC84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553D-F16D-432E-8EF6-F6BFDFA9F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7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51091-6802-65A7-3D03-40109589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04337-646D-A8C0-9847-68043359C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8D195-5EE5-7797-DBD8-5FF9CD42A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8E34-5E6B-497D-A212-F45553A7A86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FC205-92B5-084C-F2E5-CAE77B88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C2335-E17A-6388-353C-DFC10AD3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553D-F16D-432E-8EF6-F6BFDFA9F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0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7FF42-49EC-084B-925F-A97A5729B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6499-6563-CB28-273F-DFEC2D30A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1D3EE-2C4A-A9ED-C917-67B471194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AB97A-9C1F-6508-2326-3EA96291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8E34-5E6B-497D-A212-F45553A7A86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986A3-30C2-4B5B-6722-89DDE6A23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3A751-D00D-1F35-7ADC-905E4DC6A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553D-F16D-432E-8EF6-F6BFDFA9F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5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3E43-64C4-4EC7-308A-4C76F0BCD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7E974-9902-8B8E-C2C2-DCF0CD132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FD8FC-0108-90E2-409D-3CBEAD54C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553CA-F835-FF25-71E0-552EDBEDA8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FB7C6D-BC95-02DD-76C0-7DF417762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22E9B9-DC72-67C8-A69E-6CEFE0A88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8E34-5E6B-497D-A212-F45553A7A86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4E76DA-9247-7CB2-45EB-BE1D458E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486FB6-08F8-F2D7-84D2-97228371D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553D-F16D-432E-8EF6-F6BFDFA9F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596A-E60D-3133-9460-77C495586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C4079D-1A74-5E09-7DBF-63B1F3BD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8E34-5E6B-497D-A212-F45553A7A86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4B508A-AE31-89B0-C05C-CFD079C58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735AA-9504-BC34-2590-7D864FD3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553D-F16D-432E-8EF6-F6BFDFA9F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5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FA4C15-961A-75BE-1D66-9AC6C9359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8E34-5E6B-497D-A212-F45553A7A86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6791F0-B3FF-BBC2-0A12-ABE037C0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26FF4-2DC6-5986-C52B-D687B26A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553D-F16D-432E-8EF6-F6BFDFA9F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41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826A1-9495-6E90-6FAC-C75F48C89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3B8AE-D624-2E65-13DB-B4707964C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4EBB8-13C2-D0CC-101E-9D3FFF890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665EA-E6A5-1492-23A3-D5DE6C79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8E34-5E6B-497D-A212-F45553A7A86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A16BC-9650-F283-3724-B82C6D11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C5B1E-414B-22A6-0BE9-7180D546C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553D-F16D-432E-8EF6-F6BFDFA9F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C7D53-80C2-F46C-937D-4EE055BA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2EBBA-E758-AC29-0D5B-B321E00034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C9B85-9ABC-1FC4-FA60-3C3F0ED32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43333-82ED-38E9-C55D-30F4B52E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8E34-5E6B-497D-A212-F45553A7A86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ED91D-0B43-58DC-CB2A-FC88568E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441CC-660F-82E1-A655-53198FA5F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553D-F16D-432E-8EF6-F6BFDFA9F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0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16D67F-6FC3-75D6-20A3-CFE6B5603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B3230-EBF9-4D15-F3D0-3BA3419FD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28CC6-3CEE-3637-BCFB-0AA790A77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408E34-5E6B-497D-A212-F45553A7A86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8B554-9E0C-C8D2-EA4A-0BAA244D4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5956D-0FF5-49FF-D4AC-FB8F00AE8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B8553D-F16D-432E-8EF6-F6BFDFA9F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4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lose-up of a rock&#10;&#10;AI-generated content may be incorrect.">
            <a:extLst>
              <a:ext uri="{FF2B5EF4-FFF2-40B4-BE49-F238E27FC236}">
                <a16:creationId xmlns:a16="http://schemas.microsoft.com/office/drawing/2014/main" id="{05E57C41-D097-C646-15CF-41F540131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FF804E-E296-4243-F301-CFDD20F1F051}"/>
              </a:ext>
            </a:extLst>
          </p:cNvPr>
          <p:cNvSpPr txBox="1"/>
          <p:nvPr/>
        </p:nvSpPr>
        <p:spPr>
          <a:xfrm>
            <a:off x="0" y="2228671"/>
            <a:ext cx="1218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OBADIAH</a:t>
            </a:r>
          </a:p>
        </p:txBody>
      </p:sp>
    </p:spTree>
    <p:extLst>
      <p:ext uri="{BB962C8B-B14F-4D97-AF65-F5344CB8AC3E}">
        <p14:creationId xmlns:p14="http://schemas.microsoft.com/office/powerpoint/2010/main" val="1190384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8382B3-BF1B-0B90-F4A4-D179C1A2F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85BBD9-4C3B-CE25-BCAC-758FDF8B6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&#10;&#10;AI-generated content may be incorrect.">
            <a:extLst>
              <a:ext uri="{FF2B5EF4-FFF2-40B4-BE49-F238E27FC236}">
                <a16:creationId xmlns:a16="http://schemas.microsoft.com/office/drawing/2014/main" id="{B514A5BB-27AD-4728-3E38-FC00BEB61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E2D67-000D-18CD-85E6-6710441A74BC}"/>
              </a:ext>
            </a:extLst>
          </p:cNvPr>
          <p:cNvSpPr txBox="1"/>
          <p:nvPr/>
        </p:nvSpPr>
        <p:spPr>
          <a:xfrm>
            <a:off x="8644128" y="0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OBADIAH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275ED9-0DFE-178A-32CC-15DBCE119C6D}"/>
              </a:ext>
            </a:extLst>
          </p:cNvPr>
          <p:cNvSpPr txBox="1"/>
          <p:nvPr/>
        </p:nvSpPr>
        <p:spPr>
          <a:xfrm>
            <a:off x="3048" y="2228671"/>
            <a:ext cx="1218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Could they rely on their academics?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BE9302-1F53-FC14-2148-324C4CFE34B3}"/>
              </a:ext>
            </a:extLst>
          </p:cNvPr>
          <p:cNvSpPr txBox="1"/>
          <p:nvPr/>
        </p:nvSpPr>
        <p:spPr>
          <a:xfrm>
            <a:off x="0" y="-1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#9</a:t>
            </a:r>
          </a:p>
        </p:txBody>
      </p:sp>
    </p:spTree>
    <p:extLst>
      <p:ext uri="{BB962C8B-B14F-4D97-AF65-F5344CB8AC3E}">
        <p14:creationId xmlns:p14="http://schemas.microsoft.com/office/powerpoint/2010/main" val="1287838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B29149-EE7A-91CA-ACD4-7D457FD96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0CEDE8-6CEE-F480-B999-67BFE8392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&#10;&#10;AI-generated content may be incorrect.">
            <a:extLst>
              <a:ext uri="{FF2B5EF4-FFF2-40B4-BE49-F238E27FC236}">
                <a16:creationId xmlns:a16="http://schemas.microsoft.com/office/drawing/2014/main" id="{0DE87F70-CCE7-67B0-B4A7-07976101C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941900-D8CA-7928-865B-AE760BA8A502}"/>
              </a:ext>
            </a:extLst>
          </p:cNvPr>
          <p:cNvSpPr txBox="1"/>
          <p:nvPr/>
        </p:nvSpPr>
        <p:spPr>
          <a:xfrm>
            <a:off x="8644128" y="0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OBADIAH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00E59C-AC0B-AE69-4247-BD8704C08A8B}"/>
              </a:ext>
            </a:extLst>
          </p:cNvPr>
          <p:cNvSpPr txBox="1"/>
          <p:nvPr/>
        </p:nvSpPr>
        <p:spPr>
          <a:xfrm>
            <a:off x="3048" y="2228671"/>
            <a:ext cx="1218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Could they rely on their military might?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3CDBF6-268A-998B-4790-192516294275}"/>
              </a:ext>
            </a:extLst>
          </p:cNvPr>
          <p:cNvSpPr txBox="1"/>
          <p:nvPr/>
        </p:nvSpPr>
        <p:spPr>
          <a:xfrm>
            <a:off x="0" y="-1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#10</a:t>
            </a:r>
          </a:p>
        </p:txBody>
      </p:sp>
    </p:spTree>
    <p:extLst>
      <p:ext uri="{BB962C8B-B14F-4D97-AF65-F5344CB8AC3E}">
        <p14:creationId xmlns:p14="http://schemas.microsoft.com/office/powerpoint/2010/main" val="997225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229A6-ED8C-6E0C-F082-2B6DA95A7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91360F-7E5C-B80A-E1B8-F705E8187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&#10;&#10;AI-generated content may be incorrect.">
            <a:extLst>
              <a:ext uri="{FF2B5EF4-FFF2-40B4-BE49-F238E27FC236}">
                <a16:creationId xmlns:a16="http://schemas.microsoft.com/office/drawing/2014/main" id="{406FBF83-CA64-DF2B-4AC7-C7B78F48D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5C0930-3FBD-87FA-AD52-77364902753E}"/>
              </a:ext>
            </a:extLst>
          </p:cNvPr>
          <p:cNvSpPr txBox="1"/>
          <p:nvPr/>
        </p:nvSpPr>
        <p:spPr>
          <a:xfrm>
            <a:off x="8644128" y="0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OBADIAH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C5E73-590C-D118-E293-4A9858E4F3EA}"/>
              </a:ext>
            </a:extLst>
          </p:cNvPr>
          <p:cNvSpPr txBox="1"/>
          <p:nvPr/>
        </p:nvSpPr>
        <p:spPr>
          <a:xfrm>
            <a:off x="3048" y="2228671"/>
            <a:ext cx="1218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Why was God planning Edom’s punishment?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4D6563-2FD7-F31E-DF72-7890323D4D64}"/>
              </a:ext>
            </a:extLst>
          </p:cNvPr>
          <p:cNvSpPr txBox="1"/>
          <p:nvPr/>
        </p:nvSpPr>
        <p:spPr>
          <a:xfrm>
            <a:off x="0" y="-1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#11</a:t>
            </a:r>
          </a:p>
        </p:txBody>
      </p:sp>
    </p:spTree>
    <p:extLst>
      <p:ext uri="{BB962C8B-B14F-4D97-AF65-F5344CB8AC3E}">
        <p14:creationId xmlns:p14="http://schemas.microsoft.com/office/powerpoint/2010/main" val="3427516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0E62AD-981F-BAAF-6224-11CFA6DA3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A5BE93-D8DF-F55B-29D8-F57FDC2CA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&#10;&#10;AI-generated content may be incorrect.">
            <a:extLst>
              <a:ext uri="{FF2B5EF4-FFF2-40B4-BE49-F238E27FC236}">
                <a16:creationId xmlns:a16="http://schemas.microsoft.com/office/drawing/2014/main" id="{84B12BAE-47D9-104B-6C6D-A4C91E71C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847E6F-2B99-DA7D-8EED-660DE5E353CE}"/>
              </a:ext>
            </a:extLst>
          </p:cNvPr>
          <p:cNvSpPr txBox="1"/>
          <p:nvPr/>
        </p:nvSpPr>
        <p:spPr>
          <a:xfrm>
            <a:off x="8644128" y="0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OBADIAH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E0FB5C-7F03-8192-4FF6-DB46883005D1}"/>
              </a:ext>
            </a:extLst>
          </p:cNvPr>
          <p:cNvSpPr txBox="1"/>
          <p:nvPr/>
        </p:nvSpPr>
        <p:spPr>
          <a:xfrm>
            <a:off x="3048" y="2228671"/>
            <a:ext cx="1218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How was that sin manifested?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1D830F-6E1B-72C3-C8CC-F1CFD2A83B08}"/>
              </a:ext>
            </a:extLst>
          </p:cNvPr>
          <p:cNvSpPr txBox="1"/>
          <p:nvPr/>
        </p:nvSpPr>
        <p:spPr>
          <a:xfrm>
            <a:off x="0" y="-1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#12</a:t>
            </a:r>
          </a:p>
        </p:txBody>
      </p:sp>
    </p:spTree>
    <p:extLst>
      <p:ext uri="{BB962C8B-B14F-4D97-AF65-F5344CB8AC3E}">
        <p14:creationId xmlns:p14="http://schemas.microsoft.com/office/powerpoint/2010/main" val="1920231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2536BC-C955-A620-995A-8B9BC4930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0487BF-C27E-C325-12F6-1D7E170D7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&#10;&#10;AI-generated content may be incorrect.">
            <a:extLst>
              <a:ext uri="{FF2B5EF4-FFF2-40B4-BE49-F238E27FC236}">
                <a16:creationId xmlns:a16="http://schemas.microsoft.com/office/drawing/2014/main" id="{AAF27E87-87DD-BC98-E04B-A31A6F3A5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2A54AE-8094-FC0F-7C59-6571A5D9689C}"/>
              </a:ext>
            </a:extLst>
          </p:cNvPr>
          <p:cNvSpPr txBox="1"/>
          <p:nvPr/>
        </p:nvSpPr>
        <p:spPr>
          <a:xfrm>
            <a:off x="8644128" y="0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OBADIAH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FB78EB-6794-8965-56F7-68B60FF11956}"/>
              </a:ext>
            </a:extLst>
          </p:cNvPr>
          <p:cNvSpPr txBox="1"/>
          <p:nvPr/>
        </p:nvSpPr>
        <p:spPr>
          <a:xfrm>
            <a:off x="3048" y="2228671"/>
            <a:ext cx="1218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Summarize the </a:t>
            </a:r>
            <a:r>
              <a:rPr kumimoji="0" lang="en-US" sz="7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“reprisal</a:t>
            </a:r>
            <a:r>
              <a:rPr kumimoji="0" lang="en-US" sz="75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” upon Edom?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0F419F-A911-A3BE-F3EC-DAD718438CF5}"/>
              </a:ext>
            </a:extLst>
          </p:cNvPr>
          <p:cNvSpPr txBox="1"/>
          <p:nvPr/>
        </p:nvSpPr>
        <p:spPr>
          <a:xfrm>
            <a:off x="0" y="-1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#13</a:t>
            </a:r>
          </a:p>
        </p:txBody>
      </p:sp>
    </p:spTree>
    <p:extLst>
      <p:ext uri="{BB962C8B-B14F-4D97-AF65-F5344CB8AC3E}">
        <p14:creationId xmlns:p14="http://schemas.microsoft.com/office/powerpoint/2010/main" val="1802560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9CF56C-EBC3-DC86-932F-2FBB44956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F339DD-B6ED-2A2F-A4CB-A71305B54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&#10;&#10;AI-generated content may be incorrect.">
            <a:extLst>
              <a:ext uri="{FF2B5EF4-FFF2-40B4-BE49-F238E27FC236}">
                <a16:creationId xmlns:a16="http://schemas.microsoft.com/office/drawing/2014/main" id="{FBB7147C-F2AB-F338-D4B9-12DFDD524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BDDD73-E245-6E6C-EBF0-1A91126CD25E}"/>
              </a:ext>
            </a:extLst>
          </p:cNvPr>
          <p:cNvSpPr txBox="1"/>
          <p:nvPr/>
        </p:nvSpPr>
        <p:spPr>
          <a:xfrm>
            <a:off x="8644128" y="0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OBADIAH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D4722A-60C6-C40F-CE11-E2EE05736670}"/>
              </a:ext>
            </a:extLst>
          </p:cNvPr>
          <p:cNvSpPr txBox="1"/>
          <p:nvPr/>
        </p:nvSpPr>
        <p:spPr>
          <a:xfrm>
            <a:off x="0" y="1651590"/>
            <a:ext cx="1218895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How would the house of Jacob be fire while the house of Esau would be stubble?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C3AD3-4E6E-1A0B-8FDA-FECF72DA9792}"/>
              </a:ext>
            </a:extLst>
          </p:cNvPr>
          <p:cNvSpPr txBox="1"/>
          <p:nvPr/>
        </p:nvSpPr>
        <p:spPr>
          <a:xfrm>
            <a:off x="0" y="-1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#14</a:t>
            </a:r>
          </a:p>
        </p:txBody>
      </p:sp>
    </p:spTree>
    <p:extLst>
      <p:ext uri="{BB962C8B-B14F-4D97-AF65-F5344CB8AC3E}">
        <p14:creationId xmlns:p14="http://schemas.microsoft.com/office/powerpoint/2010/main" val="918744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532DE5-1DC7-8F99-BA20-5C2C7ABEF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2EECCB-09BC-50BE-8002-0A6DA3837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&#10;&#10;AI-generated content may be incorrect.">
            <a:extLst>
              <a:ext uri="{FF2B5EF4-FFF2-40B4-BE49-F238E27FC236}">
                <a16:creationId xmlns:a16="http://schemas.microsoft.com/office/drawing/2014/main" id="{1F26CB87-3E25-8299-2388-BB2784480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C80C4C-B695-66D0-7A9F-88ACD05CA4DE}"/>
              </a:ext>
            </a:extLst>
          </p:cNvPr>
          <p:cNvSpPr txBox="1"/>
          <p:nvPr/>
        </p:nvSpPr>
        <p:spPr>
          <a:xfrm>
            <a:off x="8644128" y="0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OBADIAH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FA22FF-4FC3-9690-839F-AFC6397A4160}"/>
              </a:ext>
            </a:extLst>
          </p:cNvPr>
          <p:cNvSpPr txBox="1"/>
          <p:nvPr/>
        </p:nvSpPr>
        <p:spPr>
          <a:xfrm>
            <a:off x="0" y="1651590"/>
            <a:ext cx="1218895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With whom would the house of Jacob burn the house of Esau?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C37BEA-BB75-FC70-CADF-59C0CB447D29}"/>
              </a:ext>
            </a:extLst>
          </p:cNvPr>
          <p:cNvSpPr txBox="1"/>
          <p:nvPr/>
        </p:nvSpPr>
        <p:spPr>
          <a:xfrm>
            <a:off x="0" y="-1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#15</a:t>
            </a:r>
          </a:p>
        </p:txBody>
      </p:sp>
    </p:spTree>
    <p:extLst>
      <p:ext uri="{BB962C8B-B14F-4D97-AF65-F5344CB8AC3E}">
        <p14:creationId xmlns:p14="http://schemas.microsoft.com/office/powerpoint/2010/main" val="1691166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8877BF-1722-79FB-21A6-AA7F572B5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4BF3E4-1A38-33F3-3A5B-B4961DDD0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&#10;&#10;AI-generated content may be incorrect.">
            <a:extLst>
              <a:ext uri="{FF2B5EF4-FFF2-40B4-BE49-F238E27FC236}">
                <a16:creationId xmlns:a16="http://schemas.microsoft.com/office/drawing/2014/main" id="{93244248-3020-CDD6-46E7-0F8003A1B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89F8D3-A974-AC18-A69D-7B6156C297E7}"/>
              </a:ext>
            </a:extLst>
          </p:cNvPr>
          <p:cNvSpPr txBox="1"/>
          <p:nvPr/>
        </p:nvSpPr>
        <p:spPr>
          <a:xfrm>
            <a:off x="8644128" y="0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OBADIAH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B5A837-9A86-45DF-152D-951C9C8AFC05}"/>
              </a:ext>
            </a:extLst>
          </p:cNvPr>
          <p:cNvSpPr txBox="1"/>
          <p:nvPr/>
        </p:nvSpPr>
        <p:spPr>
          <a:xfrm>
            <a:off x="0" y="1074509"/>
            <a:ext cx="12188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In what sense would </a:t>
            </a:r>
            <a:r>
              <a:rPr kumimoji="0" lang="en-US" sz="7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“the mountains of Esau</a:t>
            </a:r>
            <a:r>
              <a:rPr kumimoji="0" lang="en-US" sz="75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” and many other lands be possessed?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F829B2-FC35-71BB-9AC9-2DF972EF935F}"/>
              </a:ext>
            </a:extLst>
          </p:cNvPr>
          <p:cNvSpPr txBox="1"/>
          <p:nvPr/>
        </p:nvSpPr>
        <p:spPr>
          <a:xfrm>
            <a:off x="0" y="-1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#16</a:t>
            </a:r>
          </a:p>
        </p:txBody>
      </p:sp>
    </p:spTree>
    <p:extLst>
      <p:ext uri="{BB962C8B-B14F-4D97-AF65-F5344CB8AC3E}">
        <p14:creationId xmlns:p14="http://schemas.microsoft.com/office/powerpoint/2010/main" val="3345129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5AC339-1CD0-316E-A7EE-1581D9433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F55CE3-CE72-7C58-037E-C7269DDD2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&#10;&#10;AI-generated content may be incorrect.">
            <a:extLst>
              <a:ext uri="{FF2B5EF4-FFF2-40B4-BE49-F238E27FC236}">
                <a16:creationId xmlns:a16="http://schemas.microsoft.com/office/drawing/2014/main" id="{355C23EC-3082-AF7B-2188-C28F32B9A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704B23-7744-CC57-3A0E-944319DBF3E9}"/>
              </a:ext>
            </a:extLst>
          </p:cNvPr>
          <p:cNvSpPr txBox="1"/>
          <p:nvPr/>
        </p:nvSpPr>
        <p:spPr>
          <a:xfrm>
            <a:off x="8644128" y="0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OBADIAH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38E9B-E26B-67F4-722E-84C409BF30A3}"/>
              </a:ext>
            </a:extLst>
          </p:cNvPr>
          <p:cNvSpPr txBox="1"/>
          <p:nvPr/>
        </p:nvSpPr>
        <p:spPr>
          <a:xfrm>
            <a:off x="0" y="2228671"/>
            <a:ext cx="1218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Identify the </a:t>
            </a:r>
            <a:r>
              <a:rPr kumimoji="0" lang="en-US" sz="7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“saviors”</a:t>
            </a:r>
            <a:r>
              <a:rPr kumimoji="0" lang="en-US" sz="75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who would ascend Zion.</a:t>
            </a:r>
            <a:endParaRPr kumimoji="0" lang="en-US" sz="7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AF0988-784B-6D38-7BF5-AB8B9592768F}"/>
              </a:ext>
            </a:extLst>
          </p:cNvPr>
          <p:cNvSpPr txBox="1"/>
          <p:nvPr/>
        </p:nvSpPr>
        <p:spPr>
          <a:xfrm>
            <a:off x="0" y="-1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#17</a:t>
            </a:r>
          </a:p>
        </p:txBody>
      </p:sp>
    </p:spTree>
    <p:extLst>
      <p:ext uri="{BB962C8B-B14F-4D97-AF65-F5344CB8AC3E}">
        <p14:creationId xmlns:p14="http://schemas.microsoft.com/office/powerpoint/2010/main" val="277559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5AFFCA-FE5F-38E2-D2DC-6F222681C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4B24680-21C3-6F3F-63A5-E4A36EFC9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&#10;&#10;AI-generated content may be incorrect.">
            <a:extLst>
              <a:ext uri="{FF2B5EF4-FFF2-40B4-BE49-F238E27FC236}">
                <a16:creationId xmlns:a16="http://schemas.microsoft.com/office/drawing/2014/main" id="{74728C29-D30F-69BA-B406-5689A7D9F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794E82-BB36-4F54-FB1E-FF8840C8D3C6}"/>
              </a:ext>
            </a:extLst>
          </p:cNvPr>
          <p:cNvSpPr txBox="1"/>
          <p:nvPr/>
        </p:nvSpPr>
        <p:spPr>
          <a:xfrm>
            <a:off x="8644128" y="0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OBADIAH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20D0F7-C817-E9B9-6651-620BC530FFC8}"/>
              </a:ext>
            </a:extLst>
          </p:cNvPr>
          <p:cNvSpPr txBox="1"/>
          <p:nvPr/>
        </p:nvSpPr>
        <p:spPr>
          <a:xfrm>
            <a:off x="3048" y="2805752"/>
            <a:ext cx="1218895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Constantia" panose="02030602050306030303" pitchFamily="18" charset="0"/>
              </a:rPr>
              <a:t>Who wrote this prophecy?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D731EA-7F9F-95AA-CC00-EDF36636F1FA}"/>
              </a:ext>
            </a:extLst>
          </p:cNvPr>
          <p:cNvSpPr txBox="1"/>
          <p:nvPr/>
        </p:nvSpPr>
        <p:spPr>
          <a:xfrm>
            <a:off x="0" y="-1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1831916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B82B9A-736C-02ED-7DB9-59DA61B0B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CA2C28-02F4-9D10-EC09-C7B7C8963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&#10;&#10;AI-generated content may be incorrect.">
            <a:extLst>
              <a:ext uri="{FF2B5EF4-FFF2-40B4-BE49-F238E27FC236}">
                <a16:creationId xmlns:a16="http://schemas.microsoft.com/office/drawing/2014/main" id="{C28442CC-205C-E594-AF52-3BF172B38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628A06-E763-F505-BF3B-4B158CEF8C48}"/>
              </a:ext>
            </a:extLst>
          </p:cNvPr>
          <p:cNvSpPr txBox="1"/>
          <p:nvPr/>
        </p:nvSpPr>
        <p:spPr>
          <a:xfrm>
            <a:off x="8644128" y="0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OBADIAH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EF211C-8D06-A40A-E692-25D35C54E831}"/>
              </a:ext>
            </a:extLst>
          </p:cNvPr>
          <p:cNvSpPr txBox="1"/>
          <p:nvPr/>
        </p:nvSpPr>
        <p:spPr>
          <a:xfrm>
            <a:off x="3048" y="2228671"/>
            <a:ext cx="1218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Whom does the prophecy concern?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22E276-483F-038D-7919-A2F79A0FB489}"/>
              </a:ext>
            </a:extLst>
          </p:cNvPr>
          <p:cNvSpPr txBox="1"/>
          <p:nvPr/>
        </p:nvSpPr>
        <p:spPr>
          <a:xfrm>
            <a:off x="0" y="-1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260556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21EBD7-B732-D083-FE8D-406FA7753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D129E5-EC92-8122-5B62-F76A3F505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&#10;&#10;AI-generated content may be incorrect.">
            <a:extLst>
              <a:ext uri="{FF2B5EF4-FFF2-40B4-BE49-F238E27FC236}">
                <a16:creationId xmlns:a16="http://schemas.microsoft.com/office/drawing/2014/main" id="{1FFCD89D-05DA-A950-70D9-A84A8209A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4C5A8B-AE75-C284-22B5-CFE0DB3BBA3A}"/>
              </a:ext>
            </a:extLst>
          </p:cNvPr>
          <p:cNvSpPr txBox="1"/>
          <p:nvPr/>
        </p:nvSpPr>
        <p:spPr>
          <a:xfrm>
            <a:off x="8644128" y="0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OBADIAH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FBCD26-6F5F-2814-9633-F03340A65869}"/>
              </a:ext>
            </a:extLst>
          </p:cNvPr>
          <p:cNvSpPr txBox="1"/>
          <p:nvPr/>
        </p:nvSpPr>
        <p:spPr>
          <a:xfrm>
            <a:off x="3048" y="2228671"/>
            <a:ext cx="1218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What would befall Edom and what would be the outcome?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47B418-D81A-DE6E-BCCE-C346A237BE95}"/>
              </a:ext>
            </a:extLst>
          </p:cNvPr>
          <p:cNvSpPr txBox="1"/>
          <p:nvPr/>
        </p:nvSpPr>
        <p:spPr>
          <a:xfrm>
            <a:off x="0" y="-1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2639215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2434DC-09E6-7F8D-B54A-39EE9D132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E9441B-9E4E-3A62-400F-0F44B7017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&#10;&#10;AI-generated content may be incorrect.">
            <a:extLst>
              <a:ext uri="{FF2B5EF4-FFF2-40B4-BE49-F238E27FC236}">
                <a16:creationId xmlns:a16="http://schemas.microsoft.com/office/drawing/2014/main" id="{01E5855E-0A7C-182E-CEFF-5B56F7155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C5909D-73FF-B7E5-ABE7-1A086A4A3964}"/>
              </a:ext>
            </a:extLst>
          </p:cNvPr>
          <p:cNvSpPr txBox="1"/>
          <p:nvPr/>
        </p:nvSpPr>
        <p:spPr>
          <a:xfrm>
            <a:off x="8644128" y="0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OBADIAH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5A7D1D-40BB-0709-5CE4-3A340F3B91D2}"/>
              </a:ext>
            </a:extLst>
          </p:cNvPr>
          <p:cNvSpPr txBox="1"/>
          <p:nvPr/>
        </p:nvSpPr>
        <p:spPr>
          <a:xfrm>
            <a:off x="3048" y="2228671"/>
            <a:ext cx="1218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What had pride done for Edom?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101C7-A92B-B101-39BE-60312EA11297}"/>
              </a:ext>
            </a:extLst>
          </p:cNvPr>
          <p:cNvSpPr txBox="1"/>
          <p:nvPr/>
        </p:nvSpPr>
        <p:spPr>
          <a:xfrm>
            <a:off x="0" y="-1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2149326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2D0D9C-EA8F-8ACF-F5E3-336393044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CF8079B-3D15-C807-F19D-2D6D6B21E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&#10;&#10;AI-generated content may be incorrect.">
            <a:extLst>
              <a:ext uri="{FF2B5EF4-FFF2-40B4-BE49-F238E27FC236}">
                <a16:creationId xmlns:a16="http://schemas.microsoft.com/office/drawing/2014/main" id="{C6C86B18-71E9-0141-ABB9-456CAD02B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6DC489-2DC8-A436-6B06-857FEEACB0A5}"/>
              </a:ext>
            </a:extLst>
          </p:cNvPr>
          <p:cNvSpPr txBox="1"/>
          <p:nvPr/>
        </p:nvSpPr>
        <p:spPr>
          <a:xfrm>
            <a:off x="8644128" y="0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OBADIAH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A41AEF-E89C-A73A-7DDE-3849B80FF87A}"/>
              </a:ext>
            </a:extLst>
          </p:cNvPr>
          <p:cNvSpPr txBox="1"/>
          <p:nvPr/>
        </p:nvSpPr>
        <p:spPr>
          <a:xfrm>
            <a:off x="3048" y="2228671"/>
            <a:ext cx="1218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What was the source of Edom’s pride?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5B2697-571B-9644-3465-78E6CD1B9526}"/>
              </a:ext>
            </a:extLst>
          </p:cNvPr>
          <p:cNvSpPr txBox="1"/>
          <p:nvPr/>
        </p:nvSpPr>
        <p:spPr>
          <a:xfrm>
            <a:off x="0" y="-1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#5</a:t>
            </a:r>
          </a:p>
        </p:txBody>
      </p:sp>
    </p:spTree>
    <p:extLst>
      <p:ext uri="{BB962C8B-B14F-4D97-AF65-F5344CB8AC3E}">
        <p14:creationId xmlns:p14="http://schemas.microsoft.com/office/powerpoint/2010/main" val="3208565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C43B14-977E-CC27-E4B1-00237C9A3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83DBA0-949B-FCAE-B2D7-EBA07188B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&#10;&#10;AI-generated content may be incorrect.">
            <a:extLst>
              <a:ext uri="{FF2B5EF4-FFF2-40B4-BE49-F238E27FC236}">
                <a16:creationId xmlns:a16="http://schemas.microsoft.com/office/drawing/2014/main" id="{6F02389B-E498-5BF6-DD34-6B9FA5648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155B58-DC73-BA49-2A12-C7363DC18C8B}"/>
              </a:ext>
            </a:extLst>
          </p:cNvPr>
          <p:cNvSpPr txBox="1"/>
          <p:nvPr/>
        </p:nvSpPr>
        <p:spPr>
          <a:xfrm>
            <a:off x="8644128" y="0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OBADIAH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908BFB-3F75-8A69-7D60-FBC0DF60B404}"/>
              </a:ext>
            </a:extLst>
          </p:cNvPr>
          <p:cNvSpPr txBox="1"/>
          <p:nvPr/>
        </p:nvSpPr>
        <p:spPr>
          <a:xfrm>
            <a:off x="3048" y="2228671"/>
            <a:ext cx="1218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Would their position on the high ground protect them?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F6C2C0-0DC0-3D8D-CE5C-B47DEF211B15}"/>
              </a:ext>
            </a:extLst>
          </p:cNvPr>
          <p:cNvSpPr txBox="1"/>
          <p:nvPr/>
        </p:nvSpPr>
        <p:spPr>
          <a:xfrm>
            <a:off x="0" y="-1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#6</a:t>
            </a:r>
          </a:p>
        </p:txBody>
      </p:sp>
    </p:spTree>
    <p:extLst>
      <p:ext uri="{BB962C8B-B14F-4D97-AF65-F5344CB8AC3E}">
        <p14:creationId xmlns:p14="http://schemas.microsoft.com/office/powerpoint/2010/main" val="811801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62D4BA-C840-A0B1-ECEA-69F92C7B7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AACCB5-3D3D-4555-839A-24918B5A3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&#10;&#10;AI-generated content may be incorrect.">
            <a:extLst>
              <a:ext uri="{FF2B5EF4-FFF2-40B4-BE49-F238E27FC236}">
                <a16:creationId xmlns:a16="http://schemas.microsoft.com/office/drawing/2014/main" id="{69271BD2-35A9-5E3D-93D2-43481636E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EDFA6B-A74D-B766-FE89-B676A7C4F05F}"/>
              </a:ext>
            </a:extLst>
          </p:cNvPr>
          <p:cNvSpPr txBox="1"/>
          <p:nvPr/>
        </p:nvSpPr>
        <p:spPr>
          <a:xfrm>
            <a:off x="8644128" y="0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OBADIAH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4BE14F-3331-DC65-F937-4E56A71DF802}"/>
              </a:ext>
            </a:extLst>
          </p:cNvPr>
          <p:cNvSpPr txBox="1"/>
          <p:nvPr/>
        </p:nvSpPr>
        <p:spPr>
          <a:xfrm>
            <a:off x="3048" y="2228671"/>
            <a:ext cx="1218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0" dirty="0"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latin typeface="Constantia" panose="02030602050306030303" pitchFamily="18" charset="0"/>
              </a:rPr>
              <a:t>How were Edom’s </a:t>
            </a:r>
            <a:r>
              <a:rPr lang="en-US" sz="7500" i="1" dirty="0"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latin typeface="Constantia" panose="02030602050306030303" pitchFamily="18" charset="0"/>
              </a:rPr>
              <a:t>“hidden treasures” </a:t>
            </a:r>
            <a:r>
              <a:rPr lang="en-US" sz="7500" dirty="0"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latin typeface="Constantia" panose="02030602050306030303" pitchFamily="18" charset="0"/>
              </a:rPr>
              <a:t>compared</a:t>
            </a: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782829-CB3F-86FB-9022-98E083F86A6B}"/>
              </a:ext>
            </a:extLst>
          </p:cNvPr>
          <p:cNvSpPr txBox="1"/>
          <p:nvPr/>
        </p:nvSpPr>
        <p:spPr>
          <a:xfrm>
            <a:off x="0" y="-1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#7</a:t>
            </a:r>
          </a:p>
        </p:txBody>
      </p:sp>
    </p:spTree>
    <p:extLst>
      <p:ext uri="{BB962C8B-B14F-4D97-AF65-F5344CB8AC3E}">
        <p14:creationId xmlns:p14="http://schemas.microsoft.com/office/powerpoint/2010/main" val="243643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CDB2A3-6D19-321A-A7C7-AAA653974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9B054-5151-5EC1-DEE4-6976AF65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&#10;&#10;AI-generated content may be incorrect.">
            <a:extLst>
              <a:ext uri="{FF2B5EF4-FFF2-40B4-BE49-F238E27FC236}">
                <a16:creationId xmlns:a16="http://schemas.microsoft.com/office/drawing/2014/main" id="{9A583672-D1D1-E7B2-3819-2B28A5085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C80205-C952-2D94-2D64-3FE338B6BDE4}"/>
              </a:ext>
            </a:extLst>
          </p:cNvPr>
          <p:cNvSpPr txBox="1"/>
          <p:nvPr/>
        </p:nvSpPr>
        <p:spPr>
          <a:xfrm>
            <a:off x="8644128" y="0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OBADIAH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4DF2-1A38-85D7-190D-32CFD2E7F129}"/>
              </a:ext>
            </a:extLst>
          </p:cNvPr>
          <p:cNvSpPr txBox="1"/>
          <p:nvPr/>
        </p:nvSpPr>
        <p:spPr>
          <a:xfrm>
            <a:off x="3048" y="2228671"/>
            <a:ext cx="1218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Could the Edomites rely on their allies?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241280-C282-BFDE-14A0-C6CF87BF06B2}"/>
              </a:ext>
            </a:extLst>
          </p:cNvPr>
          <p:cNvSpPr txBox="1"/>
          <p:nvPr/>
        </p:nvSpPr>
        <p:spPr>
          <a:xfrm>
            <a:off x="0" y="-1"/>
            <a:ext cx="3547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#8</a:t>
            </a:r>
          </a:p>
        </p:txBody>
      </p:sp>
    </p:spTree>
    <p:extLst>
      <p:ext uri="{BB962C8B-B14F-4D97-AF65-F5344CB8AC3E}">
        <p14:creationId xmlns:p14="http://schemas.microsoft.com/office/powerpoint/2010/main" val="3590257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209</Words>
  <Application>Microsoft Office PowerPoint</Application>
  <PresentationFormat>Widescreen</PresentationFormat>
  <Paragraphs>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Constantia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Bryan Dockens</dc:creator>
  <cp:lastModifiedBy>Bryan Dockens</cp:lastModifiedBy>
  <cp:revision>3</cp:revision>
  <dcterms:created xsi:type="dcterms:W3CDTF">2025-06-24T18:39:23Z</dcterms:created>
  <dcterms:modified xsi:type="dcterms:W3CDTF">2025-06-24T20:18:06Z</dcterms:modified>
</cp:coreProperties>
</file>