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82" r:id="rId3"/>
    <p:sldId id="283" r:id="rId4"/>
    <p:sldId id="281" r:id="rId5"/>
    <p:sldId id="257" r:id="rId6"/>
    <p:sldId id="258" r:id="rId7"/>
    <p:sldId id="259" r:id="rId8"/>
    <p:sldId id="260" r:id="rId9"/>
    <p:sldId id="261" r:id="rId10"/>
    <p:sldId id="262" r:id="rId11"/>
    <p:sldId id="264" r:id="rId12"/>
    <p:sldId id="265" r:id="rId13"/>
    <p:sldId id="266" r:id="rId14"/>
    <p:sldId id="267" r:id="rId15"/>
    <p:sldId id="268" r:id="rId16"/>
    <p:sldId id="269" r:id="rId17"/>
    <p:sldId id="270" r:id="rId18"/>
    <p:sldId id="271" r:id="rId19"/>
    <p:sldId id="272" r:id="rId20"/>
    <p:sldId id="280" r:id="rId21"/>
    <p:sldId id="273" r:id="rId22"/>
    <p:sldId id="274" r:id="rId23"/>
    <p:sldId id="275" r:id="rId24"/>
    <p:sldId id="276" r:id="rId25"/>
    <p:sldId id="277" r:id="rId26"/>
    <p:sldId id="278" r:id="rId27"/>
    <p:sldId id="27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69"/>
    <p:restoredTop sz="94681"/>
  </p:normalViewPr>
  <p:slideViewPr>
    <p:cSldViewPr>
      <p:cViewPr varScale="1">
        <p:scale>
          <a:sx n="101" d="100"/>
          <a:sy n="101" d="100"/>
        </p:scale>
        <p:origin x="64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73C9E3-56E0-4D24-94F0-801A0A74C252}" type="datetimeFigureOut">
              <a:rPr lang="en-US" smtClean="0"/>
              <a:t>8/6/2025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F2F44A-01B6-48C7-BAD7-EA64457E86BB}" type="slidenum">
              <a:rPr lang="en-US" smtClean="0"/>
              <a:t>‹#›</a:t>
            </a:fld>
            <a:endParaRPr lang="en-US"/>
          </a:p>
        </p:txBody>
      </p:sp>
    </p:spTree>
    <p:extLst>
      <p:ext uri="{BB962C8B-B14F-4D97-AF65-F5344CB8AC3E}">
        <p14:creationId xmlns:p14="http://schemas.microsoft.com/office/powerpoint/2010/main" val="4273070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6FF6B5-B1B2-4009-B67F-24B4EBDE4C96}" type="datetime1">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3629204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9FD88B-D9D5-4DE8-BC01-C7406EE76FF1}" type="datetime1">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2182907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72C9F7-A676-4FAC-A64D-E82885F222D5}" type="datetime1">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2039130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945505-DCEC-46A5-BAA9-F56DA1E5CE3D}" type="datetime1">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399838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9108E9-5976-4947-9D56-BC65F47B09EF}" type="datetime1">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2772096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4ECAE5-E219-40B0-A33D-4E49F4E66E41}" type="datetime1">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1477584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3C4E3C-DC73-40D0-A5BA-38133225DA51}" type="datetime1">
              <a:rPr lang="en-US" smtClean="0"/>
              <a:t>8/6/2025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323559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2C173B-E138-49D5-84A7-8EE939B42927}" type="datetime1">
              <a:rPr lang="en-US" smtClean="0"/>
              <a:t>8/6/2025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1055446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3F667B-6077-4EF0-958C-478BE568A7A9}" type="datetime1">
              <a:rPr lang="en-US" smtClean="0"/>
              <a:t>8/6/2025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271410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E9318A-BA6B-48E1-8F17-38E4C8A1A7E2}" type="datetime1">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717625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AE717A-D825-46FB-9A10-BF7DAF45D2BC}" type="datetime1">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5A3E2-BC0A-44AF-9C81-DD95DA9907A6}" type="slidenum">
              <a:rPr lang="en-US" smtClean="0"/>
              <a:t>‹#›</a:t>
            </a:fld>
            <a:endParaRPr lang="en-US"/>
          </a:p>
        </p:txBody>
      </p:sp>
    </p:spTree>
    <p:extLst>
      <p:ext uri="{BB962C8B-B14F-4D97-AF65-F5344CB8AC3E}">
        <p14:creationId xmlns:p14="http://schemas.microsoft.com/office/powerpoint/2010/main" val="38701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709EF-EAA9-46A4-8138-9A035DB620BE}" type="datetime1">
              <a:rPr lang="en-US" smtClean="0"/>
              <a:t>8/6/2025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05A3E2-BC0A-44AF-9C81-DD95DA9907A6}" type="slidenum">
              <a:rPr lang="en-US" smtClean="0"/>
              <a:t>‹#›</a:t>
            </a:fld>
            <a:endParaRPr lang="en-US"/>
          </a:p>
        </p:txBody>
      </p:sp>
    </p:spTree>
    <p:extLst>
      <p:ext uri="{BB962C8B-B14F-4D97-AF65-F5344CB8AC3E}">
        <p14:creationId xmlns:p14="http://schemas.microsoft.com/office/powerpoint/2010/main" val="1118884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lstStyle/>
          <a:p>
            <a:r>
              <a:rPr lang="en-US" b="1" dirty="0"/>
              <a:t>Life’s Journey to Eternity!</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Introduction:</a:t>
            </a:r>
          </a:p>
          <a:p>
            <a:r>
              <a:rPr lang="en-US" b="1" dirty="0"/>
              <a:t>When our conception took place, we began our journey to eternity.</a:t>
            </a:r>
          </a:p>
          <a:p>
            <a:r>
              <a:rPr lang="en-US" b="1" dirty="0"/>
              <a:t>We can’t go back and undo what our parents decided.</a:t>
            </a:r>
          </a:p>
          <a:p>
            <a:pPr lvl="1"/>
            <a:endParaRPr lang="en-US" b="1" dirty="0"/>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a:t>
            </a:fld>
            <a:endParaRPr lang="en-US" sz="2800" b="1" dirty="0"/>
          </a:p>
        </p:txBody>
      </p:sp>
    </p:spTree>
    <p:extLst>
      <p:ext uri="{BB962C8B-B14F-4D97-AF65-F5344CB8AC3E}">
        <p14:creationId xmlns:p14="http://schemas.microsoft.com/office/powerpoint/2010/main" val="358965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fontScale="90000"/>
          </a:bodyPr>
          <a:lstStyle/>
          <a:p>
            <a:r>
              <a:rPr lang="en-US" b="1" dirty="0"/>
              <a:t>1. Our physical bodies houses our spirits.</a:t>
            </a:r>
          </a:p>
        </p:txBody>
      </p:sp>
      <p:sp>
        <p:nvSpPr>
          <p:cNvPr id="5" name="Content Placeholder 4"/>
          <p:cNvSpPr>
            <a:spLocks noGrp="1"/>
          </p:cNvSpPr>
          <p:nvPr>
            <p:ph idx="1"/>
          </p:nvPr>
        </p:nvSpPr>
        <p:spPr>
          <a:xfrm>
            <a:off x="1524000" y="1143000"/>
            <a:ext cx="9144000" cy="5715000"/>
          </a:xfrm>
        </p:spPr>
        <p:txBody>
          <a:bodyPr>
            <a:normAutofit lnSpcReduction="10000"/>
          </a:bodyPr>
          <a:lstStyle/>
          <a:p>
            <a:r>
              <a:rPr lang="en-US" b="1" dirty="0"/>
              <a:t>Your physical body is not the “real you”! The real you that Jesus died for cannot be seen with human eyes. (</a:t>
            </a:r>
            <a:r>
              <a:rPr lang="en-US" b="1" dirty="0">
                <a:solidFill>
                  <a:srgbClr val="FF0000"/>
                </a:solidFill>
              </a:rPr>
              <a:t>2 Cor. 4:18</a:t>
            </a:r>
            <a:r>
              <a:rPr lang="en-US" b="1" dirty="0"/>
              <a:t>). </a:t>
            </a:r>
          </a:p>
          <a:p>
            <a:r>
              <a:rPr lang="en-US" b="1" dirty="0"/>
              <a:t>The real you contains your mind and spirit. </a:t>
            </a:r>
          </a:p>
          <a:p>
            <a:r>
              <a:rPr lang="en-US" b="1" dirty="0"/>
              <a:t>In </a:t>
            </a:r>
            <a:r>
              <a:rPr lang="en-US" b="1" dirty="0">
                <a:solidFill>
                  <a:srgbClr val="FF0000"/>
                </a:solidFill>
              </a:rPr>
              <a:t>Eph. 4:23 </a:t>
            </a:r>
            <a:r>
              <a:rPr lang="en-US" b="1" dirty="0"/>
              <a:t>NKJV, “and be renewed in the spirit of your mind, </a:t>
            </a:r>
            <a:r>
              <a:rPr lang="en-US" b="1" dirty="0" err="1">
                <a:solidFill>
                  <a:srgbClr val="FF0000"/>
                </a:solidFill>
              </a:rPr>
              <a:t>vs</a:t>
            </a:r>
            <a:r>
              <a:rPr lang="en-US" b="1" dirty="0">
                <a:solidFill>
                  <a:srgbClr val="FF0000"/>
                </a:solidFill>
              </a:rPr>
              <a:t> 24 </a:t>
            </a:r>
            <a:r>
              <a:rPr lang="en-US" b="1" dirty="0"/>
              <a:t>and that you put on the new man which was created according to God,…” (</a:t>
            </a:r>
            <a:r>
              <a:rPr lang="en-US" b="1" dirty="0">
                <a:solidFill>
                  <a:srgbClr val="FF0000"/>
                </a:solidFill>
              </a:rPr>
              <a:t>Gen. 1:26</a:t>
            </a:r>
            <a:r>
              <a:rPr lang="en-US" b="1" dirty="0"/>
              <a:t>).</a:t>
            </a:r>
          </a:p>
          <a:p>
            <a:r>
              <a:rPr lang="en-US" b="1" dirty="0"/>
              <a:t>The only part of our body surrounded by bone is our brain. Our spirit is contained within our brain. Our mind contains our spirit. You can’t separate the two</a:t>
            </a:r>
            <a:r>
              <a:rPr lang="en-US" b="1"/>
              <a:t>. </a:t>
            </a:r>
            <a:endParaRPr lang="en-US" b="1" dirty="0"/>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10</a:t>
            </a:fld>
            <a:endParaRPr lang="en-US" sz="2800" b="1" dirty="0"/>
          </a:p>
        </p:txBody>
      </p:sp>
    </p:spTree>
    <p:extLst>
      <p:ext uri="{BB962C8B-B14F-4D97-AF65-F5344CB8AC3E}">
        <p14:creationId xmlns:p14="http://schemas.microsoft.com/office/powerpoint/2010/main" val="285672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2. Our spirit is eternal.</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God gives each one of us a spirit. Our spirit is unique to each person. Each one of us have characteristics that is unique to us. </a:t>
            </a:r>
            <a:r>
              <a:rPr lang="en-US" b="1" dirty="0">
                <a:solidFill>
                  <a:srgbClr val="FF0000"/>
                </a:solidFill>
              </a:rPr>
              <a:t>John 14:8-9</a:t>
            </a:r>
            <a:r>
              <a:rPr lang="en-US" b="1" dirty="0"/>
              <a:t>. Jesus’ characteristics were like those of His Father.</a:t>
            </a:r>
          </a:p>
          <a:p>
            <a:r>
              <a:rPr lang="en-US" b="1" dirty="0" err="1">
                <a:solidFill>
                  <a:srgbClr val="FF0000"/>
                </a:solidFill>
              </a:rPr>
              <a:t>Ecc</a:t>
            </a:r>
            <a:r>
              <a:rPr lang="en-US" b="1" dirty="0">
                <a:solidFill>
                  <a:srgbClr val="FF0000"/>
                </a:solidFill>
              </a:rPr>
              <a:t>. 12:7 </a:t>
            </a:r>
            <a:r>
              <a:rPr lang="en-US" b="1" dirty="0"/>
              <a:t>NASB, “Then the dust will return to the earth as it was, and the spirit will return to God who gave it.”</a:t>
            </a:r>
          </a:p>
          <a:p>
            <a:r>
              <a:rPr lang="en-US" b="1" dirty="0"/>
              <a:t>Just as God is everlasting to everlasting. </a:t>
            </a:r>
            <a:r>
              <a:rPr lang="en-US" b="1" dirty="0">
                <a:solidFill>
                  <a:srgbClr val="FF0000"/>
                </a:solidFill>
              </a:rPr>
              <a:t>Ps. 90:2</a:t>
            </a:r>
            <a:r>
              <a:rPr lang="en-US" b="1" dirty="0"/>
              <a:t>. Our spirits are eternal. </a:t>
            </a:r>
            <a:r>
              <a:rPr lang="en-US" b="1" dirty="0">
                <a:solidFill>
                  <a:srgbClr val="FF0000"/>
                </a:solidFill>
              </a:rPr>
              <a:t>Mt. 25:34 </a:t>
            </a:r>
            <a:r>
              <a:rPr lang="en-US" b="1" dirty="0"/>
              <a:t>for Heaven. </a:t>
            </a:r>
            <a:r>
              <a:rPr lang="en-US" b="1" dirty="0">
                <a:solidFill>
                  <a:srgbClr val="FF0000"/>
                </a:solidFill>
              </a:rPr>
              <a:t>Mt. 25:41</a:t>
            </a:r>
            <a:r>
              <a:rPr lang="en-US" b="1" dirty="0"/>
              <a:t> for Hell.</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11</a:t>
            </a:fld>
            <a:endParaRPr lang="en-US" sz="2800" b="1" dirty="0"/>
          </a:p>
        </p:txBody>
      </p:sp>
    </p:spTree>
    <p:extLst>
      <p:ext uri="{BB962C8B-B14F-4D97-AF65-F5344CB8AC3E}">
        <p14:creationId xmlns:p14="http://schemas.microsoft.com/office/powerpoint/2010/main" val="307898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2. Our spirit is eternal.</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When we die, our spirit will go upward. Our spirit will not remain upon this earth. An animal’s spirit (</a:t>
            </a:r>
            <a:r>
              <a:rPr lang="en-US" b="1" dirty="0">
                <a:solidFill>
                  <a:srgbClr val="FF0000"/>
                </a:solidFill>
              </a:rPr>
              <a:t>breath NASB</a:t>
            </a:r>
            <a:r>
              <a:rPr lang="en-US" b="1" dirty="0"/>
              <a:t>) goes down to the earth. An animal does not have an eternal spirit. Man is not like the dog “Rover, when we are dead, we are dead all over”. An animal does not exist for eternity.</a:t>
            </a:r>
          </a:p>
          <a:p>
            <a:r>
              <a:rPr lang="en-US" b="1" dirty="0" err="1">
                <a:solidFill>
                  <a:srgbClr val="FF0000"/>
                </a:solidFill>
              </a:rPr>
              <a:t>Ecc</a:t>
            </a:r>
            <a:r>
              <a:rPr lang="en-US" b="1" dirty="0">
                <a:solidFill>
                  <a:srgbClr val="FF0000"/>
                </a:solidFill>
              </a:rPr>
              <a:t>. 3:21 </a:t>
            </a:r>
            <a:r>
              <a:rPr lang="en-US" b="1" dirty="0"/>
              <a:t>NKJV, “Who knows the spirit of the sons of men, which goes upward, and the spirit of the animal, which goes down to the earth?”</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12</a:t>
            </a:fld>
            <a:endParaRPr lang="en-US" sz="2800" b="1" dirty="0"/>
          </a:p>
        </p:txBody>
      </p:sp>
    </p:spTree>
    <p:extLst>
      <p:ext uri="{BB962C8B-B14F-4D97-AF65-F5344CB8AC3E}">
        <p14:creationId xmlns:p14="http://schemas.microsoft.com/office/powerpoint/2010/main" val="320118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2. Our spirit is eternal.</a:t>
            </a:r>
          </a:p>
        </p:txBody>
      </p:sp>
      <p:sp>
        <p:nvSpPr>
          <p:cNvPr id="5" name="Content Placeholder 4"/>
          <p:cNvSpPr>
            <a:spLocks noGrp="1"/>
          </p:cNvSpPr>
          <p:nvPr>
            <p:ph idx="1"/>
          </p:nvPr>
        </p:nvSpPr>
        <p:spPr>
          <a:xfrm>
            <a:off x="1524000" y="1143000"/>
            <a:ext cx="9144000" cy="5715000"/>
          </a:xfrm>
        </p:spPr>
        <p:txBody>
          <a:bodyPr>
            <a:normAutofit fontScale="92500" lnSpcReduction="20000"/>
          </a:bodyPr>
          <a:lstStyle/>
          <a:p>
            <a:r>
              <a:rPr lang="en-US" b="1" dirty="0"/>
              <a:t>At our death, God will receive our spirit. </a:t>
            </a:r>
          </a:p>
          <a:p>
            <a:r>
              <a:rPr lang="en-US" b="1" dirty="0">
                <a:solidFill>
                  <a:srgbClr val="FF0000"/>
                </a:solidFill>
              </a:rPr>
              <a:t>Acts 7:59 </a:t>
            </a:r>
            <a:r>
              <a:rPr lang="en-US" b="1" dirty="0"/>
              <a:t>NKJV, “And they stoned Stephen as he was calling on God and saying, ‘Lord Jesus, receive my spirit.’”</a:t>
            </a:r>
          </a:p>
          <a:p>
            <a:r>
              <a:rPr lang="en-US" b="1" dirty="0">
                <a:solidFill>
                  <a:srgbClr val="FF0000"/>
                </a:solidFill>
              </a:rPr>
              <a:t>Luke 23:46 </a:t>
            </a:r>
            <a:r>
              <a:rPr lang="en-US" b="1" dirty="0"/>
              <a:t>NKJV, Jesus said, “And when Jesus had cried out with a loud voice, He said, ‘Father, into Your hands I commit My spirit.’”</a:t>
            </a:r>
          </a:p>
          <a:p>
            <a:r>
              <a:rPr lang="en-US" b="1" dirty="0"/>
              <a:t>Paul said that to depart from this earth and be with Jesus is far better than remaining here.</a:t>
            </a:r>
          </a:p>
          <a:p>
            <a:r>
              <a:rPr lang="en-US" b="1" dirty="0">
                <a:solidFill>
                  <a:srgbClr val="FF0000"/>
                </a:solidFill>
              </a:rPr>
              <a:t>Phil. 1:23-24 </a:t>
            </a:r>
            <a:r>
              <a:rPr lang="en-US" b="1" dirty="0"/>
              <a:t>NKJV, “For I am hard-pressed between the two, having a desire to depart and be with Christ, which is far better, </a:t>
            </a:r>
            <a:r>
              <a:rPr lang="en-US" b="1" dirty="0" err="1">
                <a:solidFill>
                  <a:srgbClr val="FF0000"/>
                </a:solidFill>
              </a:rPr>
              <a:t>vs</a:t>
            </a:r>
            <a:r>
              <a:rPr lang="en-US" b="1" dirty="0">
                <a:solidFill>
                  <a:srgbClr val="FF0000"/>
                </a:solidFill>
              </a:rPr>
              <a:t> 24 </a:t>
            </a:r>
            <a:r>
              <a:rPr lang="en-US" b="1" dirty="0"/>
              <a:t>nevertheless to remain in the flesh is more needful for you.”</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13</a:t>
            </a:fld>
            <a:endParaRPr lang="en-US" sz="2800" b="1" dirty="0"/>
          </a:p>
        </p:txBody>
      </p:sp>
    </p:spTree>
    <p:extLst>
      <p:ext uri="{BB962C8B-B14F-4D97-AF65-F5344CB8AC3E}">
        <p14:creationId xmlns:p14="http://schemas.microsoft.com/office/powerpoint/2010/main" val="1463870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2. Our spirit is eternal.</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The spirit of man leaves the body at death. This is how we determine death. </a:t>
            </a:r>
          </a:p>
          <a:p>
            <a:r>
              <a:rPr lang="en-US" b="1" dirty="0">
                <a:solidFill>
                  <a:srgbClr val="FF0000"/>
                </a:solidFill>
              </a:rPr>
              <a:t>James 2:26 </a:t>
            </a:r>
            <a:r>
              <a:rPr lang="en-US" b="1" dirty="0"/>
              <a:t>NKJV, “For as the body without the spirit is dead,…”</a:t>
            </a:r>
          </a:p>
          <a:p>
            <a:r>
              <a:rPr lang="en-US" b="1" dirty="0"/>
              <a:t>Rachel dies giving birth to Benjamin. </a:t>
            </a:r>
            <a:r>
              <a:rPr lang="en-US" b="1" dirty="0">
                <a:solidFill>
                  <a:srgbClr val="FF0000"/>
                </a:solidFill>
              </a:rPr>
              <a:t>Gen. 35:18 </a:t>
            </a:r>
            <a:r>
              <a:rPr lang="en-US" b="1" dirty="0"/>
              <a:t>NASB, “It came about as her soul was departing (for she died), that she named him Ben-</a:t>
            </a:r>
            <a:r>
              <a:rPr lang="en-US" b="1" dirty="0" err="1"/>
              <a:t>oni</a:t>
            </a:r>
            <a:r>
              <a:rPr lang="en-US" b="1" dirty="0"/>
              <a:t>; but his father called him Benjamin.”</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14</a:t>
            </a:fld>
            <a:endParaRPr lang="en-US" sz="2800" b="1" dirty="0"/>
          </a:p>
        </p:txBody>
      </p:sp>
    </p:spTree>
    <p:extLst>
      <p:ext uri="{BB962C8B-B14F-4D97-AF65-F5344CB8AC3E}">
        <p14:creationId xmlns:p14="http://schemas.microsoft.com/office/powerpoint/2010/main" val="332698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3. The Resurrection of the Dead.</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The resurrection is taught in the Old Testament.</a:t>
            </a:r>
          </a:p>
          <a:p>
            <a:r>
              <a:rPr lang="en-US" b="1" dirty="0">
                <a:solidFill>
                  <a:srgbClr val="FF0000"/>
                </a:solidFill>
              </a:rPr>
              <a:t>Isa. 26:19 </a:t>
            </a:r>
            <a:r>
              <a:rPr lang="en-US" b="1" dirty="0"/>
              <a:t>NASB, “Your dead will live; their corpses will rise. You who lie in the dust, awake and shout for joy, for your dew is as the dew of the dawn, and the earth will give birth to the departed spirits.”</a:t>
            </a:r>
          </a:p>
          <a:p>
            <a:r>
              <a:rPr lang="en-US" b="1" dirty="0">
                <a:solidFill>
                  <a:srgbClr val="FF0000"/>
                </a:solidFill>
              </a:rPr>
              <a:t>Dan. 12:2 </a:t>
            </a:r>
            <a:r>
              <a:rPr lang="en-US" b="1" dirty="0"/>
              <a:t>NASB, “Many of those who sleep in the dust of the ground will awake, these to everlasting life, but the others to disgrace and everlasting contempt.”</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15</a:t>
            </a:fld>
            <a:endParaRPr lang="en-US" sz="2800" b="1" dirty="0"/>
          </a:p>
        </p:txBody>
      </p:sp>
    </p:spTree>
    <p:extLst>
      <p:ext uri="{BB962C8B-B14F-4D97-AF65-F5344CB8AC3E}">
        <p14:creationId xmlns:p14="http://schemas.microsoft.com/office/powerpoint/2010/main" val="67515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3. The Resurrection of the Dead.</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Jesus over came death. He proved that the resurrection is a reality.</a:t>
            </a:r>
          </a:p>
          <a:p>
            <a:r>
              <a:rPr lang="en-US" b="1" dirty="0"/>
              <a:t>Probably two angels (</a:t>
            </a:r>
            <a:r>
              <a:rPr lang="en-US" b="1" dirty="0" err="1">
                <a:solidFill>
                  <a:srgbClr val="FF0000"/>
                </a:solidFill>
              </a:rPr>
              <a:t>Lk</a:t>
            </a:r>
            <a:r>
              <a:rPr lang="en-US" b="1" dirty="0">
                <a:solidFill>
                  <a:srgbClr val="FF0000"/>
                </a:solidFill>
              </a:rPr>
              <a:t> 24:4</a:t>
            </a:r>
            <a:r>
              <a:rPr lang="en-US" b="1" dirty="0"/>
              <a:t>) of God speaking concerning Jesus said in </a:t>
            </a:r>
            <a:r>
              <a:rPr lang="en-US" b="1" dirty="0">
                <a:solidFill>
                  <a:srgbClr val="FF0000"/>
                </a:solidFill>
              </a:rPr>
              <a:t>Luke 24:6 </a:t>
            </a:r>
            <a:r>
              <a:rPr lang="en-US" b="1" dirty="0"/>
              <a:t>NKJV, “He is not here, but is risen!”</a:t>
            </a:r>
          </a:p>
          <a:p>
            <a:r>
              <a:rPr lang="en-US" b="1" dirty="0"/>
              <a:t>Paul said concerning Jesus in </a:t>
            </a:r>
            <a:r>
              <a:rPr lang="en-US" b="1" dirty="0">
                <a:solidFill>
                  <a:srgbClr val="FF0000"/>
                </a:solidFill>
              </a:rPr>
              <a:t>1 Cor. 15:20-21 </a:t>
            </a:r>
            <a:r>
              <a:rPr lang="en-US" b="1" dirty="0"/>
              <a:t>NKJV, “But now Christ is risen from the dead, and has become the </a:t>
            </a:r>
            <a:r>
              <a:rPr lang="en-US" b="1" dirty="0" err="1"/>
              <a:t>firstfruits</a:t>
            </a:r>
            <a:r>
              <a:rPr lang="en-US" b="1" dirty="0"/>
              <a:t> of those who have fallen asleep.” </a:t>
            </a:r>
            <a:r>
              <a:rPr lang="en-US" b="1" u="sng" dirty="0"/>
              <a:t>Jesus was the first to be raised to die no more</a:t>
            </a:r>
            <a:r>
              <a:rPr lang="en-US" b="1" dirty="0"/>
              <a:t>.</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16</a:t>
            </a:fld>
            <a:endParaRPr lang="en-US" sz="2800" b="1" dirty="0"/>
          </a:p>
        </p:txBody>
      </p:sp>
    </p:spTree>
    <p:extLst>
      <p:ext uri="{BB962C8B-B14F-4D97-AF65-F5344CB8AC3E}">
        <p14:creationId xmlns:p14="http://schemas.microsoft.com/office/powerpoint/2010/main" val="289761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3. The Resurrection of the Dead.</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Everyone will one day be raised.</a:t>
            </a:r>
          </a:p>
          <a:p>
            <a:r>
              <a:rPr lang="en-US" b="1" dirty="0"/>
              <a:t>Paul said in </a:t>
            </a:r>
            <a:r>
              <a:rPr lang="en-US" b="1" dirty="0">
                <a:solidFill>
                  <a:srgbClr val="FF0000"/>
                </a:solidFill>
              </a:rPr>
              <a:t>1 Cor. 15:22 </a:t>
            </a:r>
            <a:r>
              <a:rPr lang="en-US" b="1" dirty="0"/>
              <a:t>NKJV, “For as in Adam all die, even so in Christ all shall be made alive.”</a:t>
            </a:r>
          </a:p>
          <a:p>
            <a:r>
              <a:rPr lang="en-US" b="1" dirty="0"/>
              <a:t>Jesus said in </a:t>
            </a:r>
            <a:r>
              <a:rPr lang="en-US" b="1" dirty="0">
                <a:solidFill>
                  <a:srgbClr val="FF0000"/>
                </a:solidFill>
              </a:rPr>
              <a:t>John 5:28-29 </a:t>
            </a:r>
            <a:r>
              <a:rPr lang="en-US" b="1" dirty="0"/>
              <a:t>NKJV, “Do not marvel at this; for the hour is coming in which all who are in the graves will hear His voice </a:t>
            </a:r>
            <a:r>
              <a:rPr lang="en-US" b="1" dirty="0" err="1">
                <a:solidFill>
                  <a:srgbClr val="FF0000"/>
                </a:solidFill>
              </a:rPr>
              <a:t>vs</a:t>
            </a:r>
            <a:r>
              <a:rPr lang="en-US" b="1" dirty="0">
                <a:solidFill>
                  <a:srgbClr val="FF0000"/>
                </a:solidFill>
              </a:rPr>
              <a:t> 29 </a:t>
            </a:r>
            <a:r>
              <a:rPr lang="en-US" b="1" dirty="0"/>
              <a:t>and come forth—those who have done good, to the resurrection of life, and those who have done evil, to the resurrection of condemnation.”</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17</a:t>
            </a:fld>
            <a:endParaRPr lang="en-US" sz="2800" b="1" dirty="0"/>
          </a:p>
        </p:txBody>
      </p:sp>
    </p:spTree>
    <p:extLst>
      <p:ext uri="{BB962C8B-B14F-4D97-AF65-F5344CB8AC3E}">
        <p14:creationId xmlns:p14="http://schemas.microsoft.com/office/powerpoint/2010/main" val="405818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3. The Resurrection of the Dead.</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At the resurrection, we will receive a new body.</a:t>
            </a:r>
          </a:p>
          <a:p>
            <a:r>
              <a:rPr lang="en-US" b="1" dirty="0">
                <a:solidFill>
                  <a:srgbClr val="FF0000"/>
                </a:solidFill>
              </a:rPr>
              <a:t>1 Cor. 15:42-44 </a:t>
            </a:r>
            <a:r>
              <a:rPr lang="en-US" b="1" dirty="0"/>
              <a:t>NKJV, “So also is the resurrection of the dead. The body is sown in corruption, it is raised in incorruption. </a:t>
            </a:r>
            <a:r>
              <a:rPr lang="en-US" b="1" dirty="0" err="1">
                <a:solidFill>
                  <a:srgbClr val="FF0000"/>
                </a:solidFill>
              </a:rPr>
              <a:t>Vs</a:t>
            </a:r>
            <a:r>
              <a:rPr lang="en-US" b="1" dirty="0">
                <a:solidFill>
                  <a:srgbClr val="FF0000"/>
                </a:solidFill>
              </a:rPr>
              <a:t> 43 </a:t>
            </a:r>
            <a:r>
              <a:rPr lang="en-US" b="1" dirty="0"/>
              <a:t>It is sown in dishonor, it is raised in glory. It is sown in weakness, it is raised in power. </a:t>
            </a:r>
            <a:r>
              <a:rPr lang="en-US" b="1" dirty="0" err="1">
                <a:solidFill>
                  <a:srgbClr val="FF0000"/>
                </a:solidFill>
              </a:rPr>
              <a:t>Vs</a:t>
            </a:r>
            <a:r>
              <a:rPr lang="en-US" b="1" dirty="0">
                <a:solidFill>
                  <a:srgbClr val="FF0000"/>
                </a:solidFill>
              </a:rPr>
              <a:t> 44 </a:t>
            </a:r>
            <a:r>
              <a:rPr lang="en-US" b="1" dirty="0"/>
              <a:t>It is sown a natural body, it is raised a spiritual body. There is a natural body, and there is a spiritual body.”</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18</a:t>
            </a:fld>
            <a:endParaRPr lang="en-US" sz="2800" b="1" dirty="0"/>
          </a:p>
        </p:txBody>
      </p:sp>
    </p:spTree>
    <p:extLst>
      <p:ext uri="{BB962C8B-B14F-4D97-AF65-F5344CB8AC3E}">
        <p14:creationId xmlns:p14="http://schemas.microsoft.com/office/powerpoint/2010/main" val="291869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371600"/>
          </a:xfrm>
        </p:spPr>
        <p:txBody>
          <a:bodyPr>
            <a:normAutofit fontScale="90000"/>
          </a:bodyPr>
          <a:lstStyle/>
          <a:p>
            <a:r>
              <a:rPr lang="en-US" b="1" dirty="0"/>
              <a:t>4. The end of the journey to eternity is the Judgment!</a:t>
            </a:r>
          </a:p>
        </p:txBody>
      </p:sp>
      <p:sp>
        <p:nvSpPr>
          <p:cNvPr id="5" name="Content Placeholder 4"/>
          <p:cNvSpPr>
            <a:spLocks noGrp="1"/>
          </p:cNvSpPr>
          <p:nvPr>
            <p:ph idx="1"/>
          </p:nvPr>
        </p:nvSpPr>
        <p:spPr>
          <a:xfrm>
            <a:off x="1524000" y="1371600"/>
            <a:ext cx="9144000" cy="5486400"/>
          </a:xfrm>
        </p:spPr>
        <p:txBody>
          <a:bodyPr>
            <a:normAutofit/>
          </a:bodyPr>
          <a:lstStyle/>
          <a:p>
            <a:r>
              <a:rPr lang="en-US" b="1" dirty="0"/>
              <a:t>There is a certainty that a Great Day is coming in the future. It is a Day on the other side of death. God knows that Day! </a:t>
            </a:r>
            <a:r>
              <a:rPr lang="en-US" b="1" dirty="0">
                <a:solidFill>
                  <a:srgbClr val="FF0000"/>
                </a:solidFill>
              </a:rPr>
              <a:t>Mt. 24:36</a:t>
            </a:r>
            <a:r>
              <a:rPr lang="en-US" b="1" dirty="0"/>
              <a:t>.</a:t>
            </a:r>
          </a:p>
          <a:p>
            <a:r>
              <a:rPr lang="en-US" b="1" dirty="0"/>
              <a:t>God has appointed a Day of Judgment. It will be the last day.</a:t>
            </a:r>
          </a:p>
          <a:p>
            <a:r>
              <a:rPr lang="en-US" b="1" dirty="0"/>
              <a:t>In </a:t>
            </a:r>
            <a:r>
              <a:rPr lang="en-US" b="1" dirty="0">
                <a:solidFill>
                  <a:srgbClr val="FF0000"/>
                </a:solidFill>
              </a:rPr>
              <a:t>John 6:44 </a:t>
            </a:r>
            <a:r>
              <a:rPr lang="en-US" b="1" dirty="0"/>
              <a:t>NASB, “No one can come to Me unless the Father who sent Me draws him; and I will raise him up on the last day.”</a:t>
            </a:r>
          </a:p>
          <a:p>
            <a:r>
              <a:rPr lang="en-US" b="1" dirty="0"/>
              <a:t>There will be no tomorrow after the LAST DAY!</a:t>
            </a:r>
          </a:p>
          <a:p>
            <a:pPr marL="0" indent="0">
              <a:buNone/>
            </a:pPr>
            <a:endParaRPr lang="en-US" b="1" dirty="0"/>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19</a:t>
            </a:fld>
            <a:endParaRPr lang="en-US" sz="2800" b="1" dirty="0"/>
          </a:p>
        </p:txBody>
      </p:sp>
    </p:spTree>
    <p:extLst>
      <p:ext uri="{BB962C8B-B14F-4D97-AF65-F5344CB8AC3E}">
        <p14:creationId xmlns:p14="http://schemas.microsoft.com/office/powerpoint/2010/main" val="242185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a:extLst>
            <a:ext uri="{FF2B5EF4-FFF2-40B4-BE49-F238E27FC236}">
              <a16:creationId xmlns:a16="http://schemas.microsoft.com/office/drawing/2014/main" id="{3A8F9D4E-757B-1C98-24E7-2B4703F936C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7565243-A09D-739D-44A7-BFBAF7E2D95A}"/>
              </a:ext>
            </a:extLst>
          </p:cNvPr>
          <p:cNvSpPr>
            <a:spLocks noGrp="1"/>
          </p:cNvSpPr>
          <p:nvPr>
            <p:ph type="title"/>
          </p:nvPr>
        </p:nvSpPr>
        <p:spPr>
          <a:xfrm>
            <a:off x="1524000" y="0"/>
            <a:ext cx="9144000" cy="1143000"/>
          </a:xfrm>
        </p:spPr>
        <p:txBody>
          <a:bodyPr/>
          <a:lstStyle/>
          <a:p>
            <a:r>
              <a:rPr lang="en-US" b="1" dirty="0"/>
              <a:t>Life’s Journey to Eternity!</a:t>
            </a:r>
          </a:p>
        </p:txBody>
      </p:sp>
      <p:sp>
        <p:nvSpPr>
          <p:cNvPr id="5" name="Content Placeholder 4">
            <a:extLst>
              <a:ext uri="{FF2B5EF4-FFF2-40B4-BE49-F238E27FC236}">
                <a16:creationId xmlns:a16="http://schemas.microsoft.com/office/drawing/2014/main" id="{BA751ECC-7655-B0A5-B3D5-397C7A16B708}"/>
              </a:ext>
            </a:extLst>
          </p:cNvPr>
          <p:cNvSpPr>
            <a:spLocks noGrp="1"/>
          </p:cNvSpPr>
          <p:nvPr>
            <p:ph idx="1"/>
          </p:nvPr>
        </p:nvSpPr>
        <p:spPr>
          <a:xfrm>
            <a:off x="1524000" y="1143000"/>
            <a:ext cx="9144000" cy="5715000"/>
          </a:xfrm>
        </p:spPr>
        <p:txBody>
          <a:bodyPr>
            <a:normAutofit/>
          </a:bodyPr>
          <a:lstStyle/>
          <a:p>
            <a:r>
              <a:rPr lang="en-US" b="1" dirty="0"/>
              <a:t>Introduction:</a:t>
            </a:r>
          </a:p>
          <a:p>
            <a:pPr lvl="1"/>
            <a:r>
              <a:rPr lang="en-US" b="1" dirty="0"/>
              <a:t>Let’s read </a:t>
            </a:r>
            <a:r>
              <a:rPr lang="en-US" b="1" dirty="0">
                <a:solidFill>
                  <a:srgbClr val="FF0000"/>
                </a:solidFill>
              </a:rPr>
              <a:t>2 Cor. 4:16 through 2 Cor. 5:1-10</a:t>
            </a:r>
            <a:r>
              <a:rPr lang="en-US" b="1" dirty="0"/>
              <a:t>. We are looking for our new body after we leave the “Spaceship Earth”.</a:t>
            </a:r>
          </a:p>
          <a:p>
            <a:pPr lvl="1"/>
            <a:r>
              <a:rPr lang="en-US" b="1" dirty="0"/>
              <a:t>We are on the “Spaceship Earth”. God made the “Space Ship Earth” (</a:t>
            </a:r>
            <a:r>
              <a:rPr lang="en-US" b="1" dirty="0">
                <a:solidFill>
                  <a:srgbClr val="FF0000"/>
                </a:solidFill>
              </a:rPr>
              <a:t>Gen. 1:1</a:t>
            </a:r>
            <a:r>
              <a:rPr lang="en-US" b="1" dirty="0"/>
              <a:t>). The earth travels at a speed of about 1.6 million miles per day or 584 million miles per year as it circles the Sun. That is over 66,000 miles per hour according to Wikipedia. </a:t>
            </a:r>
          </a:p>
          <a:p>
            <a:pPr lvl="1"/>
            <a:r>
              <a:rPr lang="en-US" b="1" dirty="0"/>
              <a:t>Also, the earth spins at a rate of over 1000 miles per hour as the Sun rises each 24 hours. At the Equator, the Earth is about 25,000 miles in circumference. </a:t>
            </a:r>
          </a:p>
        </p:txBody>
      </p:sp>
      <p:sp>
        <p:nvSpPr>
          <p:cNvPr id="6" name="Slide Number Placeholder 5">
            <a:extLst>
              <a:ext uri="{FF2B5EF4-FFF2-40B4-BE49-F238E27FC236}">
                <a16:creationId xmlns:a16="http://schemas.microsoft.com/office/drawing/2014/main" id="{20770FCE-3CEE-9763-0BD2-FE8F4263CB46}"/>
              </a:ext>
            </a:extLst>
          </p:cNvPr>
          <p:cNvSpPr>
            <a:spLocks noGrp="1"/>
          </p:cNvSpPr>
          <p:nvPr>
            <p:ph type="sldNum" sz="quarter" idx="12"/>
          </p:nvPr>
        </p:nvSpPr>
        <p:spPr>
          <a:xfrm>
            <a:off x="8534400" y="6492876"/>
            <a:ext cx="2133600" cy="365125"/>
          </a:xfrm>
        </p:spPr>
        <p:txBody>
          <a:bodyPr/>
          <a:lstStyle/>
          <a:p>
            <a:fld id="{1105A3E2-BC0A-44AF-9C81-DD95DA9907A6}" type="slidenum">
              <a:rPr lang="en-US" sz="2800" b="1"/>
              <a:t>2</a:t>
            </a:fld>
            <a:endParaRPr lang="en-US" sz="2800" b="1" dirty="0"/>
          </a:p>
        </p:txBody>
      </p:sp>
    </p:spTree>
    <p:extLst>
      <p:ext uri="{BB962C8B-B14F-4D97-AF65-F5344CB8AC3E}">
        <p14:creationId xmlns:p14="http://schemas.microsoft.com/office/powerpoint/2010/main" val="339692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371600"/>
          </a:xfrm>
        </p:spPr>
        <p:txBody>
          <a:bodyPr>
            <a:normAutofit fontScale="90000"/>
          </a:bodyPr>
          <a:lstStyle/>
          <a:p>
            <a:r>
              <a:rPr lang="en-US" b="1" dirty="0"/>
              <a:t>4. The end of the journey to eternity is the Judgment!</a:t>
            </a:r>
          </a:p>
        </p:txBody>
      </p:sp>
      <p:sp>
        <p:nvSpPr>
          <p:cNvPr id="5" name="Content Placeholder 4"/>
          <p:cNvSpPr>
            <a:spLocks noGrp="1"/>
          </p:cNvSpPr>
          <p:nvPr>
            <p:ph idx="1"/>
          </p:nvPr>
        </p:nvSpPr>
        <p:spPr>
          <a:xfrm>
            <a:off x="1524000" y="1447800"/>
            <a:ext cx="9144000" cy="5410200"/>
          </a:xfrm>
        </p:spPr>
        <p:txBody>
          <a:bodyPr>
            <a:normAutofit/>
          </a:bodyPr>
          <a:lstStyle/>
          <a:p>
            <a:r>
              <a:rPr lang="en-US" b="1" dirty="0">
                <a:solidFill>
                  <a:srgbClr val="FF0000"/>
                </a:solidFill>
              </a:rPr>
              <a:t>Acts 17:31 </a:t>
            </a:r>
            <a:r>
              <a:rPr lang="en-US" b="1" dirty="0"/>
              <a:t>NKJV, “Because He has appointed a day on which He will judge the world in righteousness by the Man whom He has ordained. He has given assurance of this to all by raising Him from the dead.”</a:t>
            </a:r>
          </a:p>
          <a:p>
            <a:r>
              <a:rPr lang="en-US" b="1" dirty="0">
                <a:solidFill>
                  <a:srgbClr val="FF0000"/>
                </a:solidFill>
              </a:rPr>
              <a:t>Heb. 9:27 </a:t>
            </a:r>
            <a:r>
              <a:rPr lang="en-US" b="1" dirty="0"/>
              <a:t>NKJV, “And as it is appointed for men to die once, but after this the judgment,”</a:t>
            </a:r>
          </a:p>
          <a:p>
            <a:endParaRPr lang="en-US" b="1" dirty="0"/>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20</a:t>
            </a:fld>
            <a:endParaRPr lang="en-US" sz="2800" b="1" dirty="0"/>
          </a:p>
        </p:txBody>
      </p:sp>
    </p:spTree>
    <p:extLst>
      <p:ext uri="{BB962C8B-B14F-4D97-AF65-F5344CB8AC3E}">
        <p14:creationId xmlns:p14="http://schemas.microsoft.com/office/powerpoint/2010/main" val="3420343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295400"/>
          </a:xfrm>
        </p:spPr>
        <p:txBody>
          <a:bodyPr>
            <a:normAutofit fontScale="90000"/>
          </a:bodyPr>
          <a:lstStyle/>
          <a:p>
            <a:r>
              <a:rPr lang="en-US" b="1" dirty="0"/>
              <a:t>4. The end of the journey to eternity is the Judgment!</a:t>
            </a:r>
          </a:p>
        </p:txBody>
      </p:sp>
      <p:sp>
        <p:nvSpPr>
          <p:cNvPr id="5" name="Content Placeholder 4"/>
          <p:cNvSpPr>
            <a:spLocks noGrp="1"/>
          </p:cNvSpPr>
          <p:nvPr>
            <p:ph idx="1"/>
          </p:nvPr>
        </p:nvSpPr>
        <p:spPr>
          <a:xfrm>
            <a:off x="1524000" y="1447800"/>
            <a:ext cx="9144000" cy="5410200"/>
          </a:xfrm>
        </p:spPr>
        <p:txBody>
          <a:bodyPr>
            <a:normAutofit/>
          </a:bodyPr>
          <a:lstStyle/>
          <a:p>
            <a:r>
              <a:rPr lang="en-US" b="1" dirty="0"/>
              <a:t>Everyone will be judged. No one will escape. </a:t>
            </a:r>
          </a:p>
          <a:p>
            <a:r>
              <a:rPr lang="en-US" b="1" dirty="0"/>
              <a:t>Our Judgment will be based upon our deeds. </a:t>
            </a:r>
            <a:r>
              <a:rPr lang="en-US" b="1" u="sng" dirty="0"/>
              <a:t>Our religion must not be a “faith only” religion</a:t>
            </a:r>
            <a:r>
              <a:rPr lang="en-US" b="1" dirty="0"/>
              <a:t>. </a:t>
            </a:r>
            <a:r>
              <a:rPr lang="en-US" b="1" dirty="0">
                <a:solidFill>
                  <a:srgbClr val="FF0000"/>
                </a:solidFill>
              </a:rPr>
              <a:t>James 2:26</a:t>
            </a:r>
            <a:r>
              <a:rPr lang="en-US" b="1" dirty="0"/>
              <a:t>. </a:t>
            </a:r>
            <a:r>
              <a:rPr lang="en-US" b="1" dirty="0">
                <a:solidFill>
                  <a:srgbClr val="FF0000"/>
                </a:solidFill>
              </a:rPr>
              <a:t>Mt. 7:21</a:t>
            </a:r>
            <a:r>
              <a:rPr lang="en-US" b="1" dirty="0"/>
              <a:t>.</a:t>
            </a:r>
          </a:p>
          <a:p>
            <a:r>
              <a:rPr lang="en-US" b="1" dirty="0"/>
              <a:t>Paul said in </a:t>
            </a:r>
            <a:r>
              <a:rPr lang="en-US" b="1" dirty="0">
                <a:solidFill>
                  <a:srgbClr val="FF0000"/>
                </a:solidFill>
              </a:rPr>
              <a:t>2 Cor. 5:10 </a:t>
            </a:r>
            <a:r>
              <a:rPr lang="en-US" b="1" dirty="0"/>
              <a:t>NKJV, “For we must all appear before the judgment seat of Christ, that each one may receive the things done in the body (</a:t>
            </a:r>
            <a:r>
              <a:rPr lang="en-US" b="1" dirty="0">
                <a:solidFill>
                  <a:srgbClr val="FF0000"/>
                </a:solidFill>
              </a:rPr>
              <a:t>Physical, earthly life</a:t>
            </a:r>
            <a:r>
              <a:rPr lang="en-US" b="1" dirty="0"/>
              <a:t>), according to what he has done, whether good or bad.”</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21</a:t>
            </a:fld>
            <a:endParaRPr lang="en-US" sz="2800" b="1" dirty="0"/>
          </a:p>
        </p:txBody>
      </p:sp>
    </p:spTree>
    <p:extLst>
      <p:ext uri="{BB962C8B-B14F-4D97-AF65-F5344CB8AC3E}">
        <p14:creationId xmlns:p14="http://schemas.microsoft.com/office/powerpoint/2010/main" val="66624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371600"/>
          </a:xfrm>
        </p:spPr>
        <p:txBody>
          <a:bodyPr>
            <a:normAutofit fontScale="90000"/>
          </a:bodyPr>
          <a:lstStyle/>
          <a:p>
            <a:r>
              <a:rPr lang="en-US" b="1" dirty="0"/>
              <a:t>4. The end of the journey to eternity is the Judgment!</a:t>
            </a:r>
          </a:p>
        </p:txBody>
      </p:sp>
      <p:sp>
        <p:nvSpPr>
          <p:cNvPr id="5" name="Content Placeholder 4"/>
          <p:cNvSpPr>
            <a:spLocks noGrp="1"/>
          </p:cNvSpPr>
          <p:nvPr>
            <p:ph idx="1"/>
          </p:nvPr>
        </p:nvSpPr>
        <p:spPr>
          <a:xfrm>
            <a:off x="1524000" y="1371600"/>
            <a:ext cx="9144000" cy="5486400"/>
          </a:xfrm>
        </p:spPr>
        <p:txBody>
          <a:bodyPr>
            <a:normAutofit lnSpcReduction="10000"/>
          </a:bodyPr>
          <a:lstStyle/>
          <a:p>
            <a:r>
              <a:rPr lang="en-US" b="1" dirty="0"/>
              <a:t>Our Judgment will be based upon our works. Our works will follow us. </a:t>
            </a:r>
            <a:r>
              <a:rPr lang="en-US" b="1" dirty="0">
                <a:solidFill>
                  <a:srgbClr val="FF0000"/>
                </a:solidFill>
              </a:rPr>
              <a:t>Rev. 14:13 </a:t>
            </a:r>
            <a:r>
              <a:rPr lang="en-US" b="1" dirty="0"/>
              <a:t>NKJV, “…and their works follow them.”</a:t>
            </a:r>
          </a:p>
          <a:p>
            <a:r>
              <a:rPr lang="en-US" b="1" dirty="0">
                <a:solidFill>
                  <a:srgbClr val="FF0000"/>
                </a:solidFill>
              </a:rPr>
              <a:t>Romans 14:10-12 </a:t>
            </a:r>
            <a:r>
              <a:rPr lang="en-US" b="1" dirty="0"/>
              <a:t>NKJV, “But why do you judge your brother? Or why do you show contempt for you brother? For we shall all stand before the judgment seat of Christ. </a:t>
            </a:r>
            <a:r>
              <a:rPr lang="en-US" b="1" dirty="0" err="1">
                <a:solidFill>
                  <a:srgbClr val="FF0000"/>
                </a:solidFill>
              </a:rPr>
              <a:t>Vs</a:t>
            </a:r>
            <a:r>
              <a:rPr lang="en-US" b="1" dirty="0">
                <a:solidFill>
                  <a:srgbClr val="FF0000"/>
                </a:solidFill>
              </a:rPr>
              <a:t> 11 </a:t>
            </a:r>
            <a:r>
              <a:rPr lang="en-US" b="1" dirty="0"/>
              <a:t>For it is written: ‘As I live, says the LORD, Every knee shall bow to Me, and every tongue shall confess to God.’ </a:t>
            </a:r>
            <a:r>
              <a:rPr lang="en-US" b="1" dirty="0" err="1">
                <a:solidFill>
                  <a:srgbClr val="FF0000"/>
                </a:solidFill>
              </a:rPr>
              <a:t>vs</a:t>
            </a:r>
            <a:r>
              <a:rPr lang="en-US" b="1" dirty="0">
                <a:solidFill>
                  <a:srgbClr val="FF0000"/>
                </a:solidFill>
              </a:rPr>
              <a:t> 12 </a:t>
            </a:r>
            <a:r>
              <a:rPr lang="en-US" b="1" dirty="0"/>
              <a:t>So then each of us shall give account of himself to God.”</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22</a:t>
            </a:fld>
            <a:endParaRPr lang="en-US" sz="2800" b="1" dirty="0"/>
          </a:p>
        </p:txBody>
      </p:sp>
    </p:spTree>
    <p:extLst>
      <p:ext uri="{BB962C8B-B14F-4D97-AF65-F5344CB8AC3E}">
        <p14:creationId xmlns:p14="http://schemas.microsoft.com/office/powerpoint/2010/main" val="126101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295400"/>
          </a:xfrm>
        </p:spPr>
        <p:txBody>
          <a:bodyPr>
            <a:normAutofit fontScale="90000"/>
          </a:bodyPr>
          <a:lstStyle/>
          <a:p>
            <a:r>
              <a:rPr lang="en-US" b="1" dirty="0"/>
              <a:t>4. The end of the journey to eternity is the Judgment!</a:t>
            </a:r>
          </a:p>
        </p:txBody>
      </p:sp>
      <p:sp>
        <p:nvSpPr>
          <p:cNvPr id="5" name="Content Placeholder 4"/>
          <p:cNvSpPr>
            <a:spLocks noGrp="1"/>
          </p:cNvSpPr>
          <p:nvPr>
            <p:ph idx="1"/>
          </p:nvPr>
        </p:nvSpPr>
        <p:spPr>
          <a:xfrm>
            <a:off x="1524000" y="1295400"/>
            <a:ext cx="9144000" cy="5562600"/>
          </a:xfrm>
        </p:spPr>
        <p:txBody>
          <a:bodyPr>
            <a:normAutofit/>
          </a:bodyPr>
          <a:lstStyle/>
          <a:p>
            <a:r>
              <a:rPr lang="en-US" b="1" dirty="0"/>
              <a:t>Christ will be our Judge. He wrote the law (</a:t>
            </a:r>
            <a:r>
              <a:rPr lang="en-US" b="1" dirty="0">
                <a:solidFill>
                  <a:srgbClr val="FF0000"/>
                </a:solidFill>
              </a:rPr>
              <a:t>John 16:13</a:t>
            </a:r>
            <a:r>
              <a:rPr lang="en-US" b="1" dirty="0"/>
              <a:t>). There will be no appealing your condemnation to a higher court! Jesus is Supreme.</a:t>
            </a:r>
          </a:p>
          <a:p>
            <a:r>
              <a:rPr lang="en-US" b="1" dirty="0">
                <a:solidFill>
                  <a:srgbClr val="FF0000"/>
                </a:solidFill>
              </a:rPr>
              <a:t>2 Tim. 4:1 </a:t>
            </a:r>
            <a:r>
              <a:rPr lang="en-US" b="1" dirty="0"/>
              <a:t>NKJV, “I charge you therefore before God and the Lord Jesus Christ, who will judge the living and the dead at His appearing and His kingdom:”</a:t>
            </a:r>
          </a:p>
          <a:p>
            <a:r>
              <a:rPr lang="en-US" b="1" dirty="0"/>
              <a:t>Jesus has all authority. </a:t>
            </a:r>
            <a:r>
              <a:rPr lang="en-US" b="1" dirty="0">
                <a:solidFill>
                  <a:srgbClr val="FF0000"/>
                </a:solidFill>
              </a:rPr>
              <a:t>Heb. 5:9 </a:t>
            </a:r>
            <a:r>
              <a:rPr lang="en-US" b="1" dirty="0"/>
              <a:t>NKJV, “And having been perfected, He became the author of eternal salvation to all who obey Him,”</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23</a:t>
            </a:fld>
            <a:endParaRPr lang="en-US" sz="2800" b="1" dirty="0"/>
          </a:p>
        </p:txBody>
      </p:sp>
    </p:spTree>
    <p:extLst>
      <p:ext uri="{BB962C8B-B14F-4D97-AF65-F5344CB8AC3E}">
        <p14:creationId xmlns:p14="http://schemas.microsoft.com/office/powerpoint/2010/main" val="2557760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371600"/>
          </a:xfrm>
        </p:spPr>
        <p:txBody>
          <a:bodyPr>
            <a:normAutofit fontScale="90000"/>
          </a:bodyPr>
          <a:lstStyle/>
          <a:p>
            <a:r>
              <a:rPr lang="en-US" b="1" dirty="0"/>
              <a:t>4. The end of the journey to eternity is the Judgment!</a:t>
            </a:r>
          </a:p>
        </p:txBody>
      </p:sp>
      <p:sp>
        <p:nvSpPr>
          <p:cNvPr id="5" name="Content Placeholder 4"/>
          <p:cNvSpPr>
            <a:spLocks noGrp="1"/>
          </p:cNvSpPr>
          <p:nvPr>
            <p:ph idx="1"/>
          </p:nvPr>
        </p:nvSpPr>
        <p:spPr>
          <a:xfrm>
            <a:off x="1524000" y="1447800"/>
            <a:ext cx="9144000" cy="5410200"/>
          </a:xfrm>
        </p:spPr>
        <p:txBody>
          <a:bodyPr>
            <a:normAutofit/>
          </a:bodyPr>
          <a:lstStyle/>
          <a:p>
            <a:r>
              <a:rPr lang="en-US" b="1" dirty="0"/>
              <a:t>A separation of the sheep and goats will take place at the Judgment.</a:t>
            </a:r>
          </a:p>
          <a:p>
            <a:r>
              <a:rPr lang="en-US" b="1" dirty="0">
                <a:solidFill>
                  <a:srgbClr val="FF0000"/>
                </a:solidFill>
              </a:rPr>
              <a:t>Mt. 25:31-32 </a:t>
            </a:r>
            <a:r>
              <a:rPr lang="en-US" b="1" dirty="0"/>
              <a:t>NKJV, “When the Son of Man comes in His glory, and all the holy angels with Him, then He will sit on the throne of His glory. </a:t>
            </a:r>
            <a:r>
              <a:rPr lang="en-US" b="1" dirty="0" err="1">
                <a:solidFill>
                  <a:srgbClr val="FF0000"/>
                </a:solidFill>
              </a:rPr>
              <a:t>Vs</a:t>
            </a:r>
            <a:r>
              <a:rPr lang="en-US" b="1" dirty="0">
                <a:solidFill>
                  <a:srgbClr val="FF0000"/>
                </a:solidFill>
              </a:rPr>
              <a:t> 32 </a:t>
            </a:r>
            <a:r>
              <a:rPr lang="en-US" b="1" dirty="0"/>
              <a:t>All the nations will be gathered before Him, and He will separate them one from another, as a shepherd divides his seep from the goats.”</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24</a:t>
            </a:fld>
            <a:endParaRPr lang="en-US" sz="2800" b="1" dirty="0"/>
          </a:p>
        </p:txBody>
      </p:sp>
    </p:spTree>
    <p:extLst>
      <p:ext uri="{BB962C8B-B14F-4D97-AF65-F5344CB8AC3E}">
        <p14:creationId xmlns:p14="http://schemas.microsoft.com/office/powerpoint/2010/main" val="361479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5. After Judgment, eternity begins!</a:t>
            </a:r>
          </a:p>
        </p:txBody>
      </p:sp>
      <p:sp>
        <p:nvSpPr>
          <p:cNvPr id="5" name="Content Placeholder 4"/>
          <p:cNvSpPr>
            <a:spLocks noGrp="1"/>
          </p:cNvSpPr>
          <p:nvPr>
            <p:ph idx="1"/>
          </p:nvPr>
        </p:nvSpPr>
        <p:spPr>
          <a:xfrm>
            <a:off x="1524000" y="1143000"/>
            <a:ext cx="9144000" cy="5715000"/>
          </a:xfrm>
        </p:spPr>
        <p:txBody>
          <a:bodyPr>
            <a:normAutofit lnSpcReduction="10000"/>
          </a:bodyPr>
          <a:lstStyle/>
          <a:p>
            <a:r>
              <a:rPr lang="en-US" b="1" dirty="0"/>
              <a:t>Eternity has no end! Time will be no more!</a:t>
            </a:r>
          </a:p>
          <a:p>
            <a:r>
              <a:rPr lang="en-US" b="1" u="sng" dirty="0"/>
              <a:t>The righteous will be eternally with God</a:t>
            </a:r>
            <a:r>
              <a:rPr lang="en-US" b="1" dirty="0"/>
              <a:t>! </a:t>
            </a:r>
          </a:p>
          <a:p>
            <a:r>
              <a:rPr lang="en-US" b="1" dirty="0">
                <a:solidFill>
                  <a:srgbClr val="FF0000"/>
                </a:solidFill>
              </a:rPr>
              <a:t>Mt. 25:34 </a:t>
            </a:r>
            <a:r>
              <a:rPr lang="en-US" b="1" dirty="0"/>
              <a:t>NKJV, “Then the King will say to those on His right hand, ‘Come, you blessed of My Father, inherit the kingdom prepared for you from the foundation of the world:”</a:t>
            </a:r>
          </a:p>
          <a:p>
            <a:r>
              <a:rPr lang="en-US" b="1" u="sng" dirty="0"/>
              <a:t>The unrighteous will be eternally with Satan</a:t>
            </a:r>
            <a:r>
              <a:rPr lang="en-US" b="1" dirty="0"/>
              <a:t>!</a:t>
            </a:r>
          </a:p>
          <a:p>
            <a:r>
              <a:rPr lang="en-US" b="1" dirty="0">
                <a:solidFill>
                  <a:srgbClr val="FF0000"/>
                </a:solidFill>
              </a:rPr>
              <a:t>Mt. 25:41 </a:t>
            </a:r>
            <a:r>
              <a:rPr lang="en-US" b="1" dirty="0"/>
              <a:t>NKJV, “Then He will also say to those on the left hand, ‘Depart from Me, you cursed, into the everlasting fire prepared for the devil and his angels:”</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25</a:t>
            </a:fld>
            <a:endParaRPr lang="en-US" sz="2800" b="1" dirty="0"/>
          </a:p>
        </p:txBody>
      </p:sp>
    </p:spTree>
    <p:extLst>
      <p:ext uri="{BB962C8B-B14F-4D97-AF65-F5344CB8AC3E}">
        <p14:creationId xmlns:p14="http://schemas.microsoft.com/office/powerpoint/2010/main" val="136252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5. After Judgment, eternity begins!</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Judgment is a certainty. But, God does not want the righteous to fear the Judgment.</a:t>
            </a:r>
          </a:p>
          <a:p>
            <a:r>
              <a:rPr lang="en-US" b="1" dirty="0">
                <a:solidFill>
                  <a:srgbClr val="FF0000"/>
                </a:solidFill>
              </a:rPr>
              <a:t>1 John 4:17 </a:t>
            </a:r>
            <a:r>
              <a:rPr lang="en-US" b="1" dirty="0"/>
              <a:t>NKJV, “Love has been perfected among us in this: that we may have boldness in the day of judgment; because as He is, so are we in this world.”</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26</a:t>
            </a:fld>
            <a:endParaRPr lang="en-US" sz="2800" b="1" dirty="0"/>
          </a:p>
        </p:txBody>
      </p:sp>
    </p:spTree>
    <p:extLst>
      <p:ext uri="{BB962C8B-B14F-4D97-AF65-F5344CB8AC3E}">
        <p14:creationId xmlns:p14="http://schemas.microsoft.com/office/powerpoint/2010/main" val="50507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a:bodyPr>
          <a:lstStyle/>
          <a:p>
            <a:r>
              <a:rPr lang="en-US" b="1" dirty="0"/>
              <a:t>Conclusion</a:t>
            </a:r>
          </a:p>
        </p:txBody>
      </p:sp>
      <p:sp>
        <p:nvSpPr>
          <p:cNvPr id="5" name="Content Placeholder 4"/>
          <p:cNvSpPr>
            <a:spLocks noGrp="1"/>
          </p:cNvSpPr>
          <p:nvPr>
            <p:ph idx="1"/>
          </p:nvPr>
        </p:nvSpPr>
        <p:spPr>
          <a:xfrm>
            <a:off x="1524000" y="1143000"/>
            <a:ext cx="9144000" cy="5715000"/>
          </a:xfrm>
        </p:spPr>
        <p:txBody>
          <a:bodyPr>
            <a:normAutofit lnSpcReduction="10000"/>
          </a:bodyPr>
          <a:lstStyle/>
          <a:p>
            <a:r>
              <a:rPr lang="en-US" b="1" dirty="0"/>
              <a:t>We are on life’s journey to eternity. We cannot stop that.</a:t>
            </a:r>
          </a:p>
          <a:p>
            <a:r>
              <a:rPr lang="en-US" b="1" dirty="0"/>
              <a:t>Once conception took place, we cannot undo what our parents decided to do. Eternity is before us!</a:t>
            </a:r>
          </a:p>
          <a:p>
            <a:r>
              <a:rPr lang="en-US" b="1" dirty="0"/>
              <a:t>Even though we cannot stop our journey to eternity, we can determine where we will spend eternity.</a:t>
            </a:r>
          </a:p>
          <a:p>
            <a:r>
              <a:rPr lang="en-US" b="1" dirty="0"/>
              <a:t>Satan cannot stop our obedience to God. He will try but God is greater. God uses the power of His gospel to prick our hearts. </a:t>
            </a:r>
            <a:r>
              <a:rPr lang="en-US" b="1" dirty="0">
                <a:solidFill>
                  <a:srgbClr val="FF0000"/>
                </a:solidFill>
              </a:rPr>
              <a:t>Acts 2:37</a:t>
            </a:r>
            <a:r>
              <a:rPr lang="en-US" b="1" dirty="0"/>
              <a:t>.</a:t>
            </a:r>
          </a:p>
          <a:p>
            <a:r>
              <a:rPr lang="en-US" b="1" dirty="0"/>
              <a:t>We must render obedience this side of death!</a:t>
            </a:r>
          </a:p>
          <a:p>
            <a:endParaRPr lang="en-US" b="1" dirty="0"/>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27</a:t>
            </a:fld>
            <a:endParaRPr lang="en-US" sz="2800" b="1" dirty="0"/>
          </a:p>
        </p:txBody>
      </p:sp>
    </p:spTree>
    <p:extLst>
      <p:ext uri="{BB962C8B-B14F-4D97-AF65-F5344CB8AC3E}">
        <p14:creationId xmlns:p14="http://schemas.microsoft.com/office/powerpoint/2010/main" val="288906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a:extLst>
            <a:ext uri="{FF2B5EF4-FFF2-40B4-BE49-F238E27FC236}">
              <a16:creationId xmlns:a16="http://schemas.microsoft.com/office/drawing/2014/main" id="{C5C92A76-C8E1-74C5-6F17-32968D4CADE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D6E8F3A-9E75-1974-9989-085E8F976D28}"/>
              </a:ext>
            </a:extLst>
          </p:cNvPr>
          <p:cNvSpPr>
            <a:spLocks noGrp="1"/>
          </p:cNvSpPr>
          <p:nvPr>
            <p:ph type="title"/>
          </p:nvPr>
        </p:nvSpPr>
        <p:spPr>
          <a:xfrm>
            <a:off x="1524000" y="0"/>
            <a:ext cx="9144000" cy="1143000"/>
          </a:xfrm>
        </p:spPr>
        <p:txBody>
          <a:bodyPr/>
          <a:lstStyle/>
          <a:p>
            <a:r>
              <a:rPr lang="en-US" b="1" dirty="0"/>
              <a:t>Life’s Journey to Eternity!</a:t>
            </a:r>
          </a:p>
        </p:txBody>
      </p:sp>
      <p:sp>
        <p:nvSpPr>
          <p:cNvPr id="5" name="Content Placeholder 4">
            <a:extLst>
              <a:ext uri="{FF2B5EF4-FFF2-40B4-BE49-F238E27FC236}">
                <a16:creationId xmlns:a16="http://schemas.microsoft.com/office/drawing/2014/main" id="{0AB33B7A-D395-661F-8DE5-416B0410F615}"/>
              </a:ext>
            </a:extLst>
          </p:cNvPr>
          <p:cNvSpPr>
            <a:spLocks noGrp="1"/>
          </p:cNvSpPr>
          <p:nvPr>
            <p:ph idx="1"/>
          </p:nvPr>
        </p:nvSpPr>
        <p:spPr>
          <a:xfrm>
            <a:off x="1524000" y="1143000"/>
            <a:ext cx="9144000" cy="5715000"/>
          </a:xfrm>
        </p:spPr>
        <p:txBody>
          <a:bodyPr>
            <a:normAutofit lnSpcReduction="10000"/>
          </a:bodyPr>
          <a:lstStyle/>
          <a:p>
            <a:r>
              <a:rPr lang="en-US" b="1" dirty="0"/>
              <a:t>Introduction:</a:t>
            </a:r>
          </a:p>
          <a:p>
            <a:r>
              <a:rPr lang="en-US" b="1" dirty="0"/>
              <a:t>The Voyager 1 spacecraft, launched by the United States in 1977 has traveled over fifteen billion miles and is still sending data from interstellar space. </a:t>
            </a:r>
          </a:p>
          <a:p>
            <a:r>
              <a:rPr lang="en-US" b="1" dirty="0"/>
              <a:t>Voyager 2, launched the same year, 1977, is also traveling and is currently about twelve billion miles from Earth. These are the farthest human-made objects have gone from the earth.</a:t>
            </a:r>
          </a:p>
          <a:p>
            <a:r>
              <a:rPr lang="en-US" b="1" dirty="0"/>
              <a:t>My source for the above info came from Grok by X, Twitter, Elon Musk.</a:t>
            </a:r>
          </a:p>
          <a:p>
            <a:pPr lvl="1"/>
            <a:endParaRPr lang="en-US" b="1" dirty="0"/>
          </a:p>
        </p:txBody>
      </p:sp>
      <p:sp>
        <p:nvSpPr>
          <p:cNvPr id="6" name="Slide Number Placeholder 5">
            <a:extLst>
              <a:ext uri="{FF2B5EF4-FFF2-40B4-BE49-F238E27FC236}">
                <a16:creationId xmlns:a16="http://schemas.microsoft.com/office/drawing/2014/main" id="{EA4CCC42-9F31-BAB0-0F25-AA1F1C46E147}"/>
              </a:ext>
            </a:extLst>
          </p:cNvPr>
          <p:cNvSpPr>
            <a:spLocks noGrp="1"/>
          </p:cNvSpPr>
          <p:nvPr>
            <p:ph type="sldNum" sz="quarter" idx="12"/>
          </p:nvPr>
        </p:nvSpPr>
        <p:spPr>
          <a:xfrm>
            <a:off x="8534400" y="6492876"/>
            <a:ext cx="2133600" cy="365125"/>
          </a:xfrm>
        </p:spPr>
        <p:txBody>
          <a:bodyPr/>
          <a:lstStyle/>
          <a:p>
            <a:fld id="{1105A3E2-BC0A-44AF-9C81-DD95DA9907A6}" type="slidenum">
              <a:rPr lang="en-US" sz="2800" b="1"/>
              <a:t>3</a:t>
            </a:fld>
            <a:endParaRPr lang="en-US" sz="2800" b="1" dirty="0"/>
          </a:p>
        </p:txBody>
      </p:sp>
    </p:spTree>
    <p:extLst>
      <p:ext uri="{BB962C8B-B14F-4D97-AF65-F5344CB8AC3E}">
        <p14:creationId xmlns:p14="http://schemas.microsoft.com/office/powerpoint/2010/main" val="307863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a:extLst>
            <a:ext uri="{FF2B5EF4-FFF2-40B4-BE49-F238E27FC236}">
              <a16:creationId xmlns:a16="http://schemas.microsoft.com/office/drawing/2014/main" id="{DB6DCE7F-76E4-1973-01D4-7975ED9C625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0D220A9-17B1-AFFD-D044-563CEAD99034}"/>
              </a:ext>
            </a:extLst>
          </p:cNvPr>
          <p:cNvSpPr>
            <a:spLocks noGrp="1"/>
          </p:cNvSpPr>
          <p:nvPr>
            <p:ph type="title"/>
          </p:nvPr>
        </p:nvSpPr>
        <p:spPr>
          <a:xfrm>
            <a:off x="1524000" y="0"/>
            <a:ext cx="9144000" cy="1143000"/>
          </a:xfrm>
        </p:spPr>
        <p:txBody>
          <a:bodyPr/>
          <a:lstStyle/>
          <a:p>
            <a:r>
              <a:rPr lang="en-US" b="1" dirty="0"/>
              <a:t>Life’s Journey to Eternity!</a:t>
            </a:r>
          </a:p>
        </p:txBody>
      </p:sp>
      <p:sp>
        <p:nvSpPr>
          <p:cNvPr id="5" name="Content Placeholder 4">
            <a:extLst>
              <a:ext uri="{FF2B5EF4-FFF2-40B4-BE49-F238E27FC236}">
                <a16:creationId xmlns:a16="http://schemas.microsoft.com/office/drawing/2014/main" id="{4E7C96AB-991A-BE44-F768-84F4E86372BE}"/>
              </a:ext>
            </a:extLst>
          </p:cNvPr>
          <p:cNvSpPr>
            <a:spLocks noGrp="1"/>
          </p:cNvSpPr>
          <p:nvPr>
            <p:ph idx="1"/>
          </p:nvPr>
        </p:nvSpPr>
        <p:spPr>
          <a:xfrm>
            <a:off x="1524000" y="1143000"/>
            <a:ext cx="9144000" cy="5715000"/>
          </a:xfrm>
        </p:spPr>
        <p:txBody>
          <a:bodyPr>
            <a:normAutofit/>
          </a:bodyPr>
          <a:lstStyle/>
          <a:p>
            <a:r>
              <a:rPr lang="en-US" b="1" dirty="0"/>
              <a:t>Introduction:</a:t>
            </a:r>
          </a:p>
          <a:p>
            <a:r>
              <a:rPr lang="en-US" b="1" dirty="0"/>
              <a:t>Soon, we will be getting off the “Spaceship Earth” that God has made for us.  Our time upon this spaceship is like a vapor compared to our existence after we leave the “Spaceship Earth”. </a:t>
            </a:r>
            <a:r>
              <a:rPr lang="en-US" b="1" dirty="0">
                <a:solidFill>
                  <a:srgbClr val="FF0000"/>
                </a:solidFill>
              </a:rPr>
              <a:t>James 4:14</a:t>
            </a:r>
            <a:r>
              <a:rPr lang="en-US" b="1" dirty="0"/>
              <a:t>. </a:t>
            </a:r>
            <a:r>
              <a:rPr lang="en-US" b="1" dirty="0" err="1">
                <a:solidFill>
                  <a:srgbClr val="FF0000"/>
                </a:solidFill>
              </a:rPr>
              <a:t>Ecc</a:t>
            </a:r>
            <a:r>
              <a:rPr lang="en-US" b="1" dirty="0">
                <a:solidFill>
                  <a:srgbClr val="FF0000"/>
                </a:solidFill>
              </a:rPr>
              <a:t>. 12:7 </a:t>
            </a:r>
            <a:r>
              <a:rPr lang="en-US" b="1" dirty="0"/>
              <a:t>NKJV, “Then the dust will return to the earth as it was, And the spirit will return to God who gave it.” Judgment will take place on the last day, </a:t>
            </a:r>
            <a:r>
              <a:rPr lang="en-US" b="1" dirty="0">
                <a:solidFill>
                  <a:srgbClr val="FF0000"/>
                </a:solidFill>
              </a:rPr>
              <a:t>John 6:44</a:t>
            </a:r>
            <a:r>
              <a:rPr lang="en-US" b="1" dirty="0"/>
              <a:t>.</a:t>
            </a:r>
          </a:p>
          <a:p>
            <a:r>
              <a:rPr lang="en-US" b="1" dirty="0"/>
              <a:t>In </a:t>
            </a:r>
            <a:r>
              <a:rPr lang="en-US" b="1" dirty="0" err="1">
                <a:solidFill>
                  <a:srgbClr val="FF0000"/>
                </a:solidFill>
              </a:rPr>
              <a:t>Ecc</a:t>
            </a:r>
            <a:r>
              <a:rPr lang="en-US" b="1" dirty="0">
                <a:solidFill>
                  <a:srgbClr val="FF0000"/>
                </a:solidFill>
              </a:rPr>
              <a:t>. 3:11 </a:t>
            </a:r>
            <a:r>
              <a:rPr lang="en-US" b="1" dirty="0"/>
              <a:t>NKJV, God, “…He has put eternity in their (</a:t>
            </a:r>
            <a:r>
              <a:rPr lang="en-US" b="1" dirty="0">
                <a:solidFill>
                  <a:srgbClr val="FF0000"/>
                </a:solidFill>
              </a:rPr>
              <a:t>man’s</a:t>
            </a:r>
            <a:r>
              <a:rPr lang="en-US" b="1" dirty="0"/>
              <a:t>) hearts,…”</a:t>
            </a:r>
          </a:p>
        </p:txBody>
      </p:sp>
      <p:sp>
        <p:nvSpPr>
          <p:cNvPr id="6" name="Slide Number Placeholder 5">
            <a:extLst>
              <a:ext uri="{FF2B5EF4-FFF2-40B4-BE49-F238E27FC236}">
                <a16:creationId xmlns:a16="http://schemas.microsoft.com/office/drawing/2014/main" id="{E247311C-8836-E60E-714A-A9E40DD2BBDF}"/>
              </a:ext>
            </a:extLst>
          </p:cNvPr>
          <p:cNvSpPr>
            <a:spLocks noGrp="1"/>
          </p:cNvSpPr>
          <p:nvPr>
            <p:ph type="sldNum" sz="quarter" idx="12"/>
          </p:nvPr>
        </p:nvSpPr>
        <p:spPr>
          <a:xfrm>
            <a:off x="8534400" y="6492876"/>
            <a:ext cx="2133600" cy="365125"/>
          </a:xfrm>
        </p:spPr>
        <p:txBody>
          <a:bodyPr/>
          <a:lstStyle/>
          <a:p>
            <a:fld id="{1105A3E2-BC0A-44AF-9C81-DD95DA9907A6}" type="slidenum">
              <a:rPr lang="en-US" sz="2800" b="1"/>
              <a:t>4</a:t>
            </a:fld>
            <a:endParaRPr lang="en-US" sz="2800" b="1" dirty="0"/>
          </a:p>
        </p:txBody>
      </p:sp>
    </p:spTree>
    <p:extLst>
      <p:ext uri="{BB962C8B-B14F-4D97-AF65-F5344CB8AC3E}">
        <p14:creationId xmlns:p14="http://schemas.microsoft.com/office/powerpoint/2010/main" val="224660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lstStyle/>
          <a:p>
            <a:r>
              <a:rPr lang="en-US" b="1" dirty="0"/>
              <a:t>Life’s Journey to Eternity!</a:t>
            </a:r>
          </a:p>
        </p:txBody>
      </p:sp>
      <p:sp>
        <p:nvSpPr>
          <p:cNvPr id="5" name="Content Placeholder 4"/>
          <p:cNvSpPr>
            <a:spLocks noGrp="1"/>
          </p:cNvSpPr>
          <p:nvPr>
            <p:ph idx="1"/>
          </p:nvPr>
        </p:nvSpPr>
        <p:spPr>
          <a:xfrm>
            <a:off x="1524000" y="1143000"/>
            <a:ext cx="9144000" cy="5715000"/>
          </a:xfrm>
        </p:spPr>
        <p:txBody>
          <a:bodyPr>
            <a:normAutofit lnSpcReduction="10000"/>
          </a:bodyPr>
          <a:lstStyle/>
          <a:p>
            <a:r>
              <a:rPr lang="en-US" b="1" dirty="0"/>
              <a:t>Introduction:</a:t>
            </a:r>
          </a:p>
          <a:p>
            <a:pPr lvl="1"/>
            <a:r>
              <a:rPr lang="en-US" b="1" dirty="0"/>
              <a:t>Most people spend more time in planning their vacation trip than they do in their eternity trip! </a:t>
            </a:r>
            <a:r>
              <a:rPr lang="en-US" b="1" dirty="0">
                <a:solidFill>
                  <a:srgbClr val="FF0000"/>
                </a:solidFill>
              </a:rPr>
              <a:t>Mt. 7:13-14</a:t>
            </a:r>
            <a:r>
              <a:rPr lang="en-US" b="1" dirty="0"/>
              <a:t>. We need to enter the narrow gate and not the broad gate that leads to destruction.</a:t>
            </a:r>
          </a:p>
          <a:p>
            <a:pPr lvl="1"/>
            <a:r>
              <a:rPr lang="en-US" b="1" dirty="0"/>
              <a:t>Life on this earth is a one-way journey. We will never pass this way again. We are merely a blip upon the radar screen of life. Once death envelopes us, our span upon earth is eternally over.</a:t>
            </a:r>
          </a:p>
          <a:p>
            <a:pPr lvl="1"/>
            <a:r>
              <a:rPr lang="en-US" b="1" dirty="0"/>
              <a:t>God created the “Spaceship Earth” as our habitat while we prepare ourselves for eternity. </a:t>
            </a:r>
          </a:p>
          <a:p>
            <a:pPr lvl="1"/>
            <a:r>
              <a:rPr lang="en-US" b="1" dirty="0"/>
              <a:t>Are you preparing yourself for “Hell” or are you preparing yourself for “Heaven”?</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5</a:t>
            </a:fld>
            <a:endParaRPr lang="en-US" sz="2800" b="1" dirty="0"/>
          </a:p>
        </p:txBody>
      </p:sp>
    </p:spTree>
    <p:extLst>
      <p:ext uri="{BB962C8B-B14F-4D97-AF65-F5344CB8AC3E}">
        <p14:creationId xmlns:p14="http://schemas.microsoft.com/office/powerpoint/2010/main" val="3593220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fontScale="90000"/>
          </a:bodyPr>
          <a:lstStyle/>
          <a:p>
            <a:r>
              <a:rPr lang="en-US" b="1" dirty="0"/>
              <a:t>1. Our physical bodies houses our spirits.</a:t>
            </a:r>
          </a:p>
        </p:txBody>
      </p:sp>
      <p:sp>
        <p:nvSpPr>
          <p:cNvPr id="5" name="Content Placeholder 4"/>
          <p:cNvSpPr>
            <a:spLocks noGrp="1"/>
          </p:cNvSpPr>
          <p:nvPr>
            <p:ph idx="1"/>
          </p:nvPr>
        </p:nvSpPr>
        <p:spPr>
          <a:xfrm>
            <a:off x="1524000" y="1143000"/>
            <a:ext cx="9144000" cy="5715000"/>
          </a:xfrm>
        </p:spPr>
        <p:txBody>
          <a:bodyPr>
            <a:normAutofit fontScale="92500" lnSpcReduction="20000"/>
          </a:bodyPr>
          <a:lstStyle/>
          <a:p>
            <a:r>
              <a:rPr lang="en-US" b="1" dirty="0"/>
              <a:t>We are sojourning while we exist upon the “Spaceship Earth”. Abraham did! He lived in tents. </a:t>
            </a:r>
            <a:r>
              <a:rPr lang="en-US" b="1" dirty="0">
                <a:solidFill>
                  <a:srgbClr val="FF0000"/>
                </a:solidFill>
              </a:rPr>
              <a:t>Gen. 12:1,8</a:t>
            </a:r>
            <a:r>
              <a:rPr lang="en-US" b="1" dirty="0"/>
              <a:t>. He was willing to obey God and leave where he was living and travel to a place that he had never been before. He had faith!</a:t>
            </a:r>
          </a:p>
          <a:p>
            <a:r>
              <a:rPr lang="en-US" b="1" dirty="0"/>
              <a:t>The “Spaceship Earth” is not our home. Our home is in Heaven where our citizenship is! </a:t>
            </a:r>
            <a:r>
              <a:rPr lang="en-US" b="1" dirty="0">
                <a:solidFill>
                  <a:srgbClr val="FF0000"/>
                </a:solidFill>
              </a:rPr>
              <a:t>Phil. 3:20</a:t>
            </a:r>
            <a:r>
              <a:rPr lang="en-US" b="1" dirty="0"/>
              <a:t>.</a:t>
            </a:r>
          </a:p>
          <a:p>
            <a:r>
              <a:rPr lang="en-US" b="1" dirty="0"/>
              <a:t>Are we willing to obey God and follow Him to a place that we have never been before? (</a:t>
            </a:r>
            <a:r>
              <a:rPr lang="en-US" b="1" dirty="0">
                <a:solidFill>
                  <a:srgbClr val="FF0000"/>
                </a:solidFill>
              </a:rPr>
              <a:t>Heaven</a:t>
            </a:r>
            <a:r>
              <a:rPr lang="en-US" b="1" dirty="0"/>
              <a:t>) </a:t>
            </a:r>
            <a:r>
              <a:rPr lang="en-US" b="1" dirty="0">
                <a:solidFill>
                  <a:srgbClr val="FF0000"/>
                </a:solidFill>
              </a:rPr>
              <a:t>2 Cor. 5:7 </a:t>
            </a:r>
            <a:r>
              <a:rPr lang="en-US" b="1" dirty="0"/>
              <a:t>NKJV, “For we walk by faith, not by sight.”</a:t>
            </a:r>
          </a:p>
          <a:p>
            <a:r>
              <a:rPr lang="en-US" b="1" dirty="0"/>
              <a:t>Most of the world are not willing to obey God and follow God to a place that they have never been. So, they follow Satan to a place that they have never been before. (</a:t>
            </a:r>
            <a:r>
              <a:rPr lang="en-US" b="1" dirty="0">
                <a:solidFill>
                  <a:srgbClr val="FF0000"/>
                </a:solidFill>
              </a:rPr>
              <a:t>Hell</a:t>
            </a:r>
            <a:r>
              <a:rPr lang="en-US" b="1" dirty="0"/>
              <a:t>). </a:t>
            </a:r>
          </a:p>
          <a:p>
            <a:endParaRPr lang="en-US" b="1" dirty="0"/>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6</a:t>
            </a:fld>
            <a:endParaRPr lang="en-US" sz="2800" b="1" dirty="0"/>
          </a:p>
        </p:txBody>
      </p:sp>
    </p:spTree>
    <p:extLst>
      <p:ext uri="{BB962C8B-B14F-4D97-AF65-F5344CB8AC3E}">
        <p14:creationId xmlns:p14="http://schemas.microsoft.com/office/powerpoint/2010/main" val="2596147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fontScale="90000"/>
          </a:bodyPr>
          <a:lstStyle/>
          <a:p>
            <a:r>
              <a:rPr lang="en-US" b="1" dirty="0"/>
              <a:t>1. Our physical bodies houses our spirits.</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Peter thought of his physical body as a “tent”. </a:t>
            </a:r>
            <a:r>
              <a:rPr lang="en-US" b="1" dirty="0">
                <a:solidFill>
                  <a:srgbClr val="FF0000"/>
                </a:solidFill>
              </a:rPr>
              <a:t>2 Pet. 1:13-14</a:t>
            </a:r>
            <a:r>
              <a:rPr lang="en-US" b="1" dirty="0"/>
              <a:t> NKJV, “Yes, I think it is right, as long as I am in this tent, to stir you up by reminding you, </a:t>
            </a:r>
            <a:r>
              <a:rPr lang="en-US" b="1" dirty="0">
                <a:solidFill>
                  <a:srgbClr val="FF0000"/>
                </a:solidFill>
              </a:rPr>
              <a:t>verse 14 </a:t>
            </a:r>
            <a:r>
              <a:rPr lang="en-US" b="1" dirty="0"/>
              <a:t>knowing that shortly I must put off my tent, just as our Lord Jesus Christ showed me.”(</a:t>
            </a:r>
            <a:r>
              <a:rPr lang="en-US" b="1" dirty="0">
                <a:solidFill>
                  <a:srgbClr val="FF0000"/>
                </a:solidFill>
              </a:rPr>
              <a:t>John 21:18-22</a:t>
            </a:r>
            <a:r>
              <a:rPr lang="en-US" b="1" dirty="0"/>
              <a:t>).</a:t>
            </a:r>
          </a:p>
          <a:p>
            <a:endParaRPr lang="en-US" b="1" dirty="0"/>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7</a:t>
            </a:fld>
            <a:endParaRPr lang="en-US" sz="2800" b="1" dirty="0"/>
          </a:p>
        </p:txBody>
      </p:sp>
    </p:spTree>
    <p:extLst>
      <p:ext uri="{BB962C8B-B14F-4D97-AF65-F5344CB8AC3E}">
        <p14:creationId xmlns:p14="http://schemas.microsoft.com/office/powerpoint/2010/main" val="405579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fontScale="90000"/>
          </a:bodyPr>
          <a:lstStyle/>
          <a:p>
            <a:r>
              <a:rPr lang="en-US" b="1" dirty="0"/>
              <a:t>1. Our physical bodies houses our spirits.</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Paul spoke of his earthly house (</a:t>
            </a:r>
            <a:r>
              <a:rPr lang="en-US" b="1" dirty="0">
                <a:solidFill>
                  <a:srgbClr val="FF0000"/>
                </a:solidFill>
              </a:rPr>
              <a:t>his body</a:t>
            </a:r>
            <a:r>
              <a:rPr lang="en-US" b="1" dirty="0"/>
              <a:t>) as a tent.</a:t>
            </a:r>
          </a:p>
          <a:p>
            <a:r>
              <a:rPr lang="en-US" b="1" dirty="0"/>
              <a:t>In </a:t>
            </a:r>
            <a:r>
              <a:rPr lang="en-US" b="1" dirty="0">
                <a:solidFill>
                  <a:srgbClr val="FF0000"/>
                </a:solidFill>
              </a:rPr>
              <a:t>2 Cor. 5:1-3 </a:t>
            </a:r>
            <a:r>
              <a:rPr lang="en-US" b="1" dirty="0"/>
              <a:t>NKJV, “For we know that if our earthly house, this tent, is destroyed, we have a building from God, a house not made with hands, eternal in the heavens. </a:t>
            </a:r>
            <a:r>
              <a:rPr lang="en-US" b="1" dirty="0" err="1">
                <a:solidFill>
                  <a:srgbClr val="FF0000"/>
                </a:solidFill>
              </a:rPr>
              <a:t>Vs</a:t>
            </a:r>
            <a:r>
              <a:rPr lang="en-US" b="1" dirty="0">
                <a:solidFill>
                  <a:srgbClr val="FF0000"/>
                </a:solidFill>
              </a:rPr>
              <a:t> 2</a:t>
            </a:r>
            <a:r>
              <a:rPr lang="en-US" b="1" dirty="0"/>
              <a:t> For in this we groan, earnestly desiring to be clothed with our habitation which is from heaven, </a:t>
            </a:r>
            <a:r>
              <a:rPr lang="en-US" b="1" dirty="0" err="1">
                <a:solidFill>
                  <a:srgbClr val="FF0000"/>
                </a:solidFill>
              </a:rPr>
              <a:t>vs</a:t>
            </a:r>
            <a:r>
              <a:rPr lang="en-US" b="1" dirty="0">
                <a:solidFill>
                  <a:srgbClr val="FF0000"/>
                </a:solidFill>
              </a:rPr>
              <a:t> 3</a:t>
            </a:r>
            <a:r>
              <a:rPr lang="en-US" b="1" dirty="0"/>
              <a:t> if indeed, having been clothed, we shall not be found naked.”</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8</a:t>
            </a:fld>
            <a:endParaRPr lang="en-US" sz="2800" b="1" dirty="0"/>
          </a:p>
        </p:txBody>
      </p:sp>
    </p:spTree>
    <p:extLst>
      <p:ext uri="{BB962C8B-B14F-4D97-AF65-F5344CB8AC3E}">
        <p14:creationId xmlns:p14="http://schemas.microsoft.com/office/powerpoint/2010/main" val="168879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0" y="0"/>
            <a:ext cx="9144000" cy="1143000"/>
          </a:xfrm>
        </p:spPr>
        <p:txBody>
          <a:bodyPr>
            <a:normAutofit fontScale="90000"/>
          </a:bodyPr>
          <a:lstStyle/>
          <a:p>
            <a:r>
              <a:rPr lang="en-US" b="1" dirty="0"/>
              <a:t>1. Our physical bodies houses our spirits.</a:t>
            </a:r>
          </a:p>
        </p:txBody>
      </p:sp>
      <p:sp>
        <p:nvSpPr>
          <p:cNvPr id="5" name="Content Placeholder 4"/>
          <p:cNvSpPr>
            <a:spLocks noGrp="1"/>
          </p:cNvSpPr>
          <p:nvPr>
            <p:ph idx="1"/>
          </p:nvPr>
        </p:nvSpPr>
        <p:spPr>
          <a:xfrm>
            <a:off x="1524000" y="1143000"/>
            <a:ext cx="9144000" cy="5715000"/>
          </a:xfrm>
        </p:spPr>
        <p:txBody>
          <a:bodyPr>
            <a:normAutofit/>
          </a:bodyPr>
          <a:lstStyle/>
          <a:p>
            <a:r>
              <a:rPr lang="en-US" b="1" dirty="0"/>
              <a:t>When God made us in His image (</a:t>
            </a:r>
            <a:r>
              <a:rPr lang="en-US" b="1" dirty="0">
                <a:solidFill>
                  <a:srgbClr val="FF0000"/>
                </a:solidFill>
              </a:rPr>
              <a:t>Gen. 1:26</a:t>
            </a:r>
            <a:r>
              <a:rPr lang="en-US" b="1" dirty="0"/>
              <a:t>), He needed a vehicle to house our spirit temporarily while we are on the earth before we get to eternity.</a:t>
            </a:r>
          </a:p>
          <a:p>
            <a:r>
              <a:rPr lang="en-US" b="1" dirty="0"/>
              <a:t>So, God formed man from the dust of the ground. </a:t>
            </a:r>
            <a:r>
              <a:rPr lang="en-US" b="1" dirty="0">
                <a:solidFill>
                  <a:srgbClr val="FF0000"/>
                </a:solidFill>
              </a:rPr>
              <a:t>Gen. 2:7</a:t>
            </a:r>
            <a:r>
              <a:rPr lang="en-US" b="1" dirty="0"/>
              <a:t>. God gives us a wonderful body (</a:t>
            </a:r>
            <a:r>
              <a:rPr lang="en-US" b="1" dirty="0">
                <a:solidFill>
                  <a:srgbClr val="FF0000"/>
                </a:solidFill>
              </a:rPr>
              <a:t>tent</a:t>
            </a:r>
            <a:r>
              <a:rPr lang="en-US" b="1" dirty="0"/>
              <a:t>) to house our spirit temporarily until our spirit returns to God who gave it. </a:t>
            </a:r>
            <a:r>
              <a:rPr lang="en-US" b="1" dirty="0" err="1">
                <a:solidFill>
                  <a:srgbClr val="FF0000"/>
                </a:solidFill>
              </a:rPr>
              <a:t>Ecc</a:t>
            </a:r>
            <a:r>
              <a:rPr lang="en-US" b="1" dirty="0">
                <a:solidFill>
                  <a:srgbClr val="FF0000"/>
                </a:solidFill>
              </a:rPr>
              <a:t>. 12:7 </a:t>
            </a:r>
            <a:r>
              <a:rPr lang="en-US" b="1" dirty="0"/>
              <a:t>NASB, “then the dust (</a:t>
            </a:r>
            <a:r>
              <a:rPr lang="en-US" b="1" dirty="0">
                <a:solidFill>
                  <a:srgbClr val="FF0000"/>
                </a:solidFill>
              </a:rPr>
              <a:t>our tent, body</a:t>
            </a:r>
            <a:r>
              <a:rPr lang="en-US" b="1" dirty="0"/>
              <a:t>) will return to the earth as it was, and the spirit will return to God who gave it.”</a:t>
            </a:r>
          </a:p>
        </p:txBody>
      </p:sp>
      <p:sp>
        <p:nvSpPr>
          <p:cNvPr id="6" name="Slide Number Placeholder 5"/>
          <p:cNvSpPr>
            <a:spLocks noGrp="1"/>
          </p:cNvSpPr>
          <p:nvPr>
            <p:ph type="sldNum" sz="quarter" idx="12"/>
          </p:nvPr>
        </p:nvSpPr>
        <p:spPr>
          <a:xfrm>
            <a:off x="8534400" y="6492876"/>
            <a:ext cx="2133600" cy="365125"/>
          </a:xfrm>
        </p:spPr>
        <p:txBody>
          <a:bodyPr/>
          <a:lstStyle/>
          <a:p>
            <a:fld id="{1105A3E2-BC0A-44AF-9C81-DD95DA9907A6}" type="slidenum">
              <a:rPr lang="en-US" sz="2800" b="1"/>
              <a:t>9</a:t>
            </a:fld>
            <a:endParaRPr lang="en-US" sz="2800" b="1" dirty="0"/>
          </a:p>
        </p:txBody>
      </p:sp>
    </p:spTree>
    <p:extLst>
      <p:ext uri="{BB962C8B-B14F-4D97-AF65-F5344CB8AC3E}">
        <p14:creationId xmlns:p14="http://schemas.microsoft.com/office/powerpoint/2010/main" val="185442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1661</TotalTime>
  <Words>2793</Words>
  <Application>Microsoft Office PowerPoint</Application>
  <PresentationFormat>Widescreen</PresentationFormat>
  <Paragraphs>138</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Life’s Journey to Eternity!</vt:lpstr>
      <vt:lpstr>Life’s Journey to Eternity!</vt:lpstr>
      <vt:lpstr>Life’s Journey to Eternity!</vt:lpstr>
      <vt:lpstr>Life’s Journey to Eternity!</vt:lpstr>
      <vt:lpstr>Life’s Journey to Eternity!</vt:lpstr>
      <vt:lpstr>1. Our physical bodies houses our spirits.</vt:lpstr>
      <vt:lpstr>1. Our physical bodies houses our spirits.</vt:lpstr>
      <vt:lpstr>1. Our physical bodies houses our spirits.</vt:lpstr>
      <vt:lpstr>1. Our physical bodies houses our spirits.</vt:lpstr>
      <vt:lpstr>1. Our physical bodies houses our spirits.</vt:lpstr>
      <vt:lpstr>2. Our spirit is eternal.</vt:lpstr>
      <vt:lpstr>2. Our spirit is eternal.</vt:lpstr>
      <vt:lpstr>2. Our spirit is eternal.</vt:lpstr>
      <vt:lpstr>2. Our spirit is eternal.</vt:lpstr>
      <vt:lpstr>3. The Resurrection of the Dead.</vt:lpstr>
      <vt:lpstr>3. The Resurrection of the Dead.</vt:lpstr>
      <vt:lpstr>3. The Resurrection of the Dead.</vt:lpstr>
      <vt:lpstr>3. The Resurrection of the Dead.</vt:lpstr>
      <vt:lpstr>4. The end of the journey to eternity is the Judgment!</vt:lpstr>
      <vt:lpstr>4. The end of the journey to eternity is the Judgment!</vt:lpstr>
      <vt:lpstr>4. The end of the journey to eternity is the Judgment!</vt:lpstr>
      <vt:lpstr>4. The end of the journey to eternity is the Judgment!</vt:lpstr>
      <vt:lpstr>4. The end of the journey to eternity is the Judgment!</vt:lpstr>
      <vt:lpstr>4. The end of the journey to eternity is the Judgment!</vt:lpstr>
      <vt:lpstr>5. After Judgment, eternity begins!</vt:lpstr>
      <vt:lpstr>5. After Judgment, eternity begins!</vt:lpstr>
      <vt:lpstr>Conclusion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 Journey to Eternity!</dc:title>
  <dc:creator>Alton Bailey</dc:creator>
  <cp:lastModifiedBy>Bryan Dockens</cp:lastModifiedBy>
  <cp:revision>134</cp:revision>
  <cp:lastPrinted>2023-11-30T19:07:59Z</cp:lastPrinted>
  <dcterms:created xsi:type="dcterms:W3CDTF">2011-02-07T01:27:24Z</dcterms:created>
  <dcterms:modified xsi:type="dcterms:W3CDTF">2025-08-07T02:50:08Z</dcterms:modified>
</cp:coreProperties>
</file>