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1"/>
  </p:sldMasterIdLst>
  <p:notesMasterIdLst>
    <p:notesMasterId r:id="rId8"/>
  </p:notesMasterIdLst>
  <p:sldIdLst>
    <p:sldId id="13933" r:id="rId2"/>
    <p:sldId id="13974" r:id="rId3"/>
    <p:sldId id="13975" r:id="rId4"/>
    <p:sldId id="13976" r:id="rId5"/>
    <p:sldId id="13977" r:id="rId6"/>
    <p:sldId id="1397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7DEE8"/>
    <a:srgbClr val="663300"/>
    <a:srgbClr val="333300"/>
    <a:srgbClr val="CC6600"/>
    <a:srgbClr val="FF5733"/>
    <a:srgbClr val="C3D69B"/>
    <a:srgbClr val="FFFF99"/>
    <a:srgbClr val="0B76A0"/>
    <a:srgbClr val="E97451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118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28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BB64F4-E7D7-46D3-90A7-FEEC4034C0D7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7E70CE-8525-4B1D-B070-76B9766C06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3324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0D04A-6EF7-4665-B131-E359AC6C5C6A}" type="datetimeFigureOut">
              <a:rPr lang="en-US" smtClean="0"/>
              <a:pPr/>
              <a:t>10/3/2025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8E0A6-1D75-4B7B-8C39-611D36EF23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818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0D04A-6EF7-4665-B131-E359AC6C5C6A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10/3/2025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8E0A6-1D75-4B7B-8C39-611D36EF233F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63180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20D04A-6EF7-4665-B131-E359AC6C5C6A}" type="datetimeFigureOut">
              <a:rPr lang="en-US" smtClean="0"/>
              <a:pPr/>
              <a:t>10/3/2025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C8E0A6-1D75-4B7B-8C39-611D36EF23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6463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14" r:id="rId2"/>
  </p:sldLayoutIdLst>
  <p:txStyles>
    <p:titleStyle>
      <a:lvl1pPr algn="ctr" defTabSz="914377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91" indent="-342891" algn="l" defTabSz="914377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defTabSz="914377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5D380988-9306-6B43-15D5-DFB29D1A04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ow Sociologists Define Marriage">
            <a:extLst>
              <a:ext uri="{FF2B5EF4-FFF2-40B4-BE49-F238E27FC236}">
                <a16:creationId xmlns:a16="http://schemas.microsoft.com/office/drawing/2014/main" id="{1AF1B5F7-E269-BAFF-187E-8DDBF86247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730"/>
          <a:stretch>
            <a:fillRect/>
          </a:stretch>
        </p:blipFill>
        <p:spPr bwMode="auto">
          <a:xfrm>
            <a:off x="20" y="10"/>
            <a:ext cx="12191980" cy="6857990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F3D46D8B-F2DD-5660-25D3-B6A801314D99}"/>
              </a:ext>
            </a:extLst>
          </p:cNvPr>
          <p:cNvSpPr txBox="1"/>
          <p:nvPr/>
        </p:nvSpPr>
        <p:spPr>
          <a:xfrm>
            <a:off x="6615953" y="2459504"/>
            <a:ext cx="557604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0" dirty="0">
                <a:latin typeface="Bernard MT Condensed" panose="02050806060905020404" pitchFamily="18" charset="0"/>
              </a:rPr>
              <a:t>Marriage</a:t>
            </a:r>
          </a:p>
        </p:txBody>
      </p:sp>
    </p:spTree>
    <p:extLst>
      <p:ext uri="{BB962C8B-B14F-4D97-AF65-F5344CB8AC3E}">
        <p14:creationId xmlns:p14="http://schemas.microsoft.com/office/powerpoint/2010/main" val="81625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4D2C5E2A-063D-2317-2601-570A6FC569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ow Sociologists Define Marriage">
            <a:extLst>
              <a:ext uri="{FF2B5EF4-FFF2-40B4-BE49-F238E27FC236}">
                <a16:creationId xmlns:a16="http://schemas.microsoft.com/office/drawing/2014/main" id="{88902BD1-8576-0ECA-4823-7656BA92EB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730"/>
          <a:stretch>
            <a:fillRect/>
          </a:stretch>
        </p:blipFill>
        <p:spPr bwMode="auto">
          <a:xfrm>
            <a:off x="20" y="10"/>
            <a:ext cx="12191980" cy="6857990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40F3ABB-823A-E503-98DB-1339A2BA5F20}"/>
              </a:ext>
            </a:extLst>
          </p:cNvPr>
          <p:cNvSpPr txBox="1"/>
          <p:nvPr/>
        </p:nvSpPr>
        <p:spPr>
          <a:xfrm>
            <a:off x="0" y="4918998"/>
            <a:ext cx="557604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nard MT Condensed" panose="02050806060905020404" pitchFamily="18" charset="0"/>
                <a:ea typeface="+mn-ea"/>
                <a:cs typeface="+mn-cs"/>
              </a:rPr>
              <a:t>Marriage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FE89CFE-67B8-83CF-9C68-EECAD0D472FF}"/>
              </a:ext>
            </a:extLst>
          </p:cNvPr>
          <p:cNvSpPr txBox="1"/>
          <p:nvPr/>
        </p:nvSpPr>
        <p:spPr>
          <a:xfrm>
            <a:off x="1" y="0"/>
            <a:ext cx="1219198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400800" indent="-914400">
              <a:buFont typeface="+mj-lt"/>
              <a:buAutoNum type="romanUcPeriod"/>
            </a:pPr>
            <a:r>
              <a:rPr lang="en-US" sz="8000" dirty="0">
                <a:effectLst>
                  <a:glow rad="127000">
                    <a:schemeClr val="bg1"/>
                  </a:glow>
                </a:effectLst>
                <a:latin typeface="Bernard MT Condensed" panose="02050806060905020404" pitchFamily="18" charset="0"/>
              </a:rPr>
              <a:t>Why Marry?</a:t>
            </a:r>
          </a:p>
          <a:p>
            <a:pPr marL="7315200" lvl="8" indent="-914400">
              <a:buFont typeface="+mj-lt"/>
              <a:buAutoNum type="alphaUcPeriod"/>
            </a:pPr>
            <a:r>
              <a:rPr lang="en-US" sz="4000" dirty="0">
                <a:solidFill>
                  <a:schemeClr val="bg1"/>
                </a:solidFill>
                <a:effectLst>
                  <a:glow rad="127000">
                    <a:schemeClr val="tx1"/>
                  </a:glow>
                </a:effectLst>
                <a:latin typeface="Bernard MT Condensed" panose="02050806060905020404" pitchFamily="18" charset="0"/>
              </a:rPr>
              <a:t>Genesis 2:18-23</a:t>
            </a:r>
          </a:p>
          <a:p>
            <a:pPr marL="7315200" lvl="8" indent="-914400">
              <a:buFont typeface="+mj-lt"/>
              <a:buAutoNum type="alphaUcPeriod"/>
            </a:pPr>
            <a:r>
              <a:rPr lang="en-US" sz="4000" dirty="0">
                <a:solidFill>
                  <a:schemeClr val="bg1"/>
                </a:solidFill>
                <a:effectLst>
                  <a:glow rad="127000">
                    <a:schemeClr val="tx1"/>
                  </a:glow>
                </a:effectLst>
                <a:latin typeface="Bernard MT Condensed" panose="02050806060905020404" pitchFamily="18" charset="0"/>
              </a:rPr>
              <a:t>1</a:t>
            </a:r>
            <a:r>
              <a:rPr lang="en-US" sz="4000" baseline="30000" dirty="0">
                <a:solidFill>
                  <a:schemeClr val="bg1"/>
                </a:solidFill>
                <a:effectLst>
                  <a:glow rad="127000">
                    <a:schemeClr val="tx1"/>
                  </a:glow>
                </a:effectLst>
                <a:latin typeface="Bernard MT Condensed" panose="02050806060905020404" pitchFamily="18" charset="0"/>
              </a:rPr>
              <a:t>st</a:t>
            </a:r>
            <a:r>
              <a:rPr lang="en-US" sz="4000" dirty="0">
                <a:solidFill>
                  <a:schemeClr val="bg1"/>
                </a:solidFill>
                <a:effectLst>
                  <a:glow rad="127000">
                    <a:schemeClr val="tx1"/>
                  </a:glow>
                </a:effectLst>
                <a:latin typeface="Bernard MT Condensed" panose="02050806060905020404" pitchFamily="18" charset="0"/>
              </a:rPr>
              <a:t> Corinthians 11:8-9</a:t>
            </a:r>
          </a:p>
          <a:p>
            <a:pPr marL="7315200" lvl="8" indent="-914400">
              <a:buFont typeface="+mj-lt"/>
              <a:buAutoNum type="alphaUcPeriod"/>
            </a:pPr>
            <a:r>
              <a:rPr lang="en-US" sz="4000" dirty="0">
                <a:solidFill>
                  <a:schemeClr val="bg1"/>
                </a:solidFill>
                <a:effectLst>
                  <a:glow rad="127000">
                    <a:schemeClr val="tx1"/>
                  </a:glow>
                </a:effectLst>
                <a:latin typeface="Bernard MT Condensed" panose="02050806060905020404" pitchFamily="18" charset="0"/>
              </a:rPr>
              <a:t>1</a:t>
            </a:r>
            <a:r>
              <a:rPr lang="en-US" sz="4000" baseline="30000" dirty="0">
                <a:solidFill>
                  <a:schemeClr val="bg1"/>
                </a:solidFill>
                <a:effectLst>
                  <a:glow rad="127000">
                    <a:schemeClr val="tx1"/>
                  </a:glow>
                </a:effectLst>
                <a:latin typeface="Bernard MT Condensed" panose="02050806060905020404" pitchFamily="18" charset="0"/>
              </a:rPr>
              <a:t>st</a:t>
            </a:r>
            <a:r>
              <a:rPr lang="en-US" sz="4000" dirty="0">
                <a:solidFill>
                  <a:schemeClr val="bg1"/>
                </a:solidFill>
                <a:effectLst>
                  <a:glow rad="127000">
                    <a:schemeClr val="tx1"/>
                  </a:glow>
                </a:effectLst>
                <a:latin typeface="Bernard MT Condensed" panose="02050806060905020404" pitchFamily="18" charset="0"/>
              </a:rPr>
              <a:t> Corinthians 7:1-5;</a:t>
            </a:r>
            <a:br>
              <a:rPr lang="en-US" sz="4000" dirty="0">
                <a:solidFill>
                  <a:schemeClr val="bg1"/>
                </a:solidFill>
                <a:effectLst>
                  <a:glow rad="127000">
                    <a:schemeClr val="tx1"/>
                  </a:glow>
                </a:effectLst>
                <a:latin typeface="Bernard MT Condensed" panose="02050806060905020404" pitchFamily="18" charset="0"/>
              </a:rPr>
            </a:br>
            <a:r>
              <a:rPr lang="en-US" sz="4000" dirty="0">
                <a:solidFill>
                  <a:schemeClr val="bg1"/>
                </a:solidFill>
                <a:effectLst>
                  <a:glow rad="127000">
                    <a:schemeClr val="tx1"/>
                  </a:glow>
                </a:effectLst>
                <a:latin typeface="Bernard MT Condensed" panose="02050806060905020404" pitchFamily="18" charset="0"/>
              </a:rPr>
              <a:t>Hebrews 13:4</a:t>
            </a:r>
          </a:p>
          <a:p>
            <a:pPr marL="7315200" lvl="8" indent="-914400">
              <a:buFont typeface="+mj-lt"/>
              <a:buAutoNum type="alphaUcPeriod"/>
            </a:pPr>
            <a:r>
              <a:rPr lang="en-US" sz="4000" dirty="0">
                <a:solidFill>
                  <a:schemeClr val="bg1"/>
                </a:solidFill>
                <a:effectLst>
                  <a:glow rad="127000">
                    <a:schemeClr val="tx1"/>
                  </a:glow>
                </a:effectLst>
                <a:latin typeface="Bernard MT Condensed" panose="02050806060905020404" pitchFamily="18" charset="0"/>
              </a:rPr>
              <a:t>Genesis 1:27-28;</a:t>
            </a:r>
            <a:br>
              <a:rPr lang="en-US" sz="4000" dirty="0">
                <a:solidFill>
                  <a:schemeClr val="bg1"/>
                </a:solidFill>
                <a:effectLst>
                  <a:glow rad="127000">
                    <a:schemeClr val="tx1"/>
                  </a:glow>
                </a:effectLst>
                <a:latin typeface="Bernard MT Condensed" panose="02050806060905020404" pitchFamily="18" charset="0"/>
              </a:rPr>
            </a:br>
            <a:r>
              <a:rPr lang="en-US" sz="4000" dirty="0">
                <a:solidFill>
                  <a:schemeClr val="bg1"/>
                </a:solidFill>
                <a:effectLst>
                  <a:glow rad="127000">
                    <a:schemeClr val="tx1"/>
                  </a:glow>
                </a:effectLst>
                <a:latin typeface="Bernard MT Condensed" panose="02050806060905020404" pitchFamily="18" charset="0"/>
              </a:rPr>
              <a:t>Psalm 128</a:t>
            </a:r>
          </a:p>
        </p:txBody>
      </p:sp>
    </p:spTree>
    <p:extLst>
      <p:ext uri="{BB962C8B-B14F-4D97-AF65-F5344CB8AC3E}">
        <p14:creationId xmlns:p14="http://schemas.microsoft.com/office/powerpoint/2010/main" val="2424881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77C51A2C-B52E-1C7D-CB94-5C0E440475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ow Sociologists Define Marriage">
            <a:extLst>
              <a:ext uri="{FF2B5EF4-FFF2-40B4-BE49-F238E27FC236}">
                <a16:creationId xmlns:a16="http://schemas.microsoft.com/office/drawing/2014/main" id="{5E0FF726-B08A-5066-E963-2F50406A62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730"/>
          <a:stretch>
            <a:fillRect/>
          </a:stretch>
        </p:blipFill>
        <p:spPr bwMode="auto">
          <a:xfrm>
            <a:off x="20" y="10"/>
            <a:ext cx="12191980" cy="6857990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193AC03-5578-B436-5448-B77E76B754EC}"/>
              </a:ext>
            </a:extLst>
          </p:cNvPr>
          <p:cNvSpPr txBox="1"/>
          <p:nvPr/>
        </p:nvSpPr>
        <p:spPr>
          <a:xfrm>
            <a:off x="0" y="4918998"/>
            <a:ext cx="557604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nard MT Condensed" panose="02050806060905020404" pitchFamily="18" charset="0"/>
                <a:ea typeface="+mn-ea"/>
                <a:cs typeface="+mn-cs"/>
              </a:rPr>
              <a:t>Marriage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958BAFA-26FA-2EED-92C9-25D7B81327B3}"/>
              </a:ext>
            </a:extLst>
          </p:cNvPr>
          <p:cNvSpPr txBox="1"/>
          <p:nvPr/>
        </p:nvSpPr>
        <p:spPr>
          <a:xfrm>
            <a:off x="0" y="0"/>
            <a:ext cx="12191981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971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 startAt="2"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127000">
                    <a:prstClr val="white"/>
                  </a:glow>
                </a:effectLst>
                <a:uLnTx/>
                <a:uFillTx/>
                <a:latin typeface="Bernard MT Condensed" panose="02050806060905020404" pitchFamily="18" charset="0"/>
                <a:ea typeface="+mn-ea"/>
                <a:cs typeface="+mn-cs"/>
              </a:rPr>
              <a:t>When Is Best to Marry?</a:t>
            </a:r>
          </a:p>
          <a:p>
            <a:pPr marL="7315200" lvl="8" indent="-914400">
              <a:buFont typeface="+mj-lt"/>
              <a:buAutoNum type="alphaUcPeriod"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prstClr val="black"/>
                  </a:glow>
                </a:effectLst>
                <a:uLnTx/>
                <a:uFillTx/>
                <a:latin typeface="Bernard MT Condensed" panose="02050806060905020404" pitchFamily="18" charset="0"/>
                <a:ea typeface="+mn-ea"/>
                <a:cs typeface="+mn-cs"/>
              </a:rPr>
              <a:t>Proverbs 5:18</a:t>
            </a:r>
          </a:p>
          <a:p>
            <a:pPr marL="7315200" lvl="8" indent="-914400">
              <a:buFont typeface="+mj-lt"/>
              <a:buAutoNum type="alphaUcPeriod"/>
            </a:pPr>
            <a:r>
              <a:rPr lang="en-US" sz="4000" dirty="0">
                <a:solidFill>
                  <a:prstClr val="white"/>
                </a:solidFill>
                <a:effectLst>
                  <a:glow rad="127000">
                    <a:prstClr val="black"/>
                  </a:glow>
                </a:effectLst>
                <a:latin typeface="Bernard MT Condensed" panose="02050806060905020404" pitchFamily="18" charset="0"/>
              </a:rPr>
              <a:t>Proverbs 13:12</a:t>
            </a:r>
          </a:p>
          <a:p>
            <a:pPr marL="7315200" lvl="8" indent="-914400">
              <a:buFont typeface="+mj-lt"/>
              <a:buAutoNum type="alphaUcPeriod"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prstClr val="black"/>
                  </a:glow>
                </a:effectLst>
                <a:uLnTx/>
                <a:uFillTx/>
                <a:latin typeface="Bernard MT Condensed" panose="02050806060905020404" pitchFamily="18" charset="0"/>
                <a:ea typeface="+mn-ea"/>
                <a:cs typeface="+mn-cs"/>
              </a:rPr>
              <a:t>1</a:t>
            </a:r>
            <a:r>
              <a:rPr kumimoji="0" lang="en-US" sz="4000" b="0" i="0" u="none" strike="noStrike" kern="1200" cap="none" spc="0" normalizeH="0" baseline="3000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prstClr val="black"/>
                  </a:glow>
                </a:effectLst>
                <a:uLnTx/>
                <a:uFillTx/>
                <a:latin typeface="Bernard MT Condensed" panose="02050806060905020404" pitchFamily="18" charset="0"/>
                <a:ea typeface="+mn-ea"/>
                <a:cs typeface="+mn-cs"/>
              </a:rPr>
              <a:t>st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prstClr val="black"/>
                  </a:glow>
                </a:effectLst>
                <a:uLnTx/>
                <a:uFillTx/>
                <a:latin typeface="Bernard MT Condensed" panose="02050806060905020404" pitchFamily="18" charset="0"/>
                <a:ea typeface="+mn-ea"/>
                <a:cs typeface="+mn-cs"/>
              </a:rPr>
              <a:t> Corinthians 7:9</a:t>
            </a:r>
          </a:p>
          <a:p>
            <a:pPr marL="7315200" lvl="8" indent="-914400">
              <a:buFont typeface="+mj-lt"/>
              <a:buAutoNum type="alphaUcPeriod"/>
            </a:pPr>
            <a:r>
              <a:rPr lang="en-US" sz="4000" dirty="0">
                <a:solidFill>
                  <a:prstClr val="white"/>
                </a:solidFill>
                <a:effectLst>
                  <a:glow rad="127000">
                    <a:prstClr val="black"/>
                  </a:glow>
                </a:effectLst>
                <a:latin typeface="Bernard MT Condensed" panose="02050806060905020404" pitchFamily="18" charset="0"/>
              </a:rPr>
              <a:t>Psalm 127:3-5;</a:t>
            </a:r>
            <a:br>
              <a:rPr lang="en-US" sz="4000" dirty="0">
                <a:solidFill>
                  <a:prstClr val="white"/>
                </a:solidFill>
                <a:effectLst>
                  <a:glow rad="127000">
                    <a:prstClr val="black"/>
                  </a:glow>
                </a:effectLst>
                <a:latin typeface="Bernard MT Condensed" panose="02050806060905020404" pitchFamily="18" charset="0"/>
              </a:rPr>
            </a:br>
            <a:r>
              <a:rPr lang="en-US" sz="4000" dirty="0">
                <a:solidFill>
                  <a:prstClr val="white"/>
                </a:solidFill>
                <a:effectLst>
                  <a:glow rad="127000">
                    <a:prstClr val="black"/>
                  </a:glow>
                </a:effectLst>
                <a:latin typeface="Bernard MT Condensed" panose="02050806060905020404" pitchFamily="18" charset="0"/>
              </a:rPr>
              <a:t>Genesis 18:11</a:t>
            </a:r>
          </a:p>
          <a:p>
            <a:pPr marL="7315200" lvl="8" indent="-914400">
              <a:buFont typeface="+mj-lt"/>
              <a:buAutoNum type="alphaUcPeriod"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prstClr val="black"/>
                  </a:glow>
                </a:effectLst>
                <a:uLnTx/>
                <a:uFillTx/>
                <a:latin typeface="Bernard MT Condensed" panose="02050806060905020404" pitchFamily="18" charset="0"/>
                <a:ea typeface="+mn-ea"/>
                <a:cs typeface="+mn-cs"/>
              </a:rPr>
              <a:t>1</a:t>
            </a:r>
            <a:r>
              <a:rPr kumimoji="0" lang="en-US" sz="4000" b="0" i="0" u="none" strike="noStrike" kern="1200" cap="none" spc="0" normalizeH="0" baseline="3000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prstClr val="black"/>
                  </a:glow>
                </a:effectLst>
                <a:uLnTx/>
                <a:uFillTx/>
                <a:latin typeface="Bernard MT Condensed" panose="02050806060905020404" pitchFamily="18" charset="0"/>
                <a:ea typeface="+mn-ea"/>
                <a:cs typeface="+mn-cs"/>
              </a:rPr>
              <a:t>st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prstClr val="black"/>
                  </a:glow>
                </a:effectLst>
                <a:uLnTx/>
                <a:uFillTx/>
                <a:latin typeface="Bernard MT Condensed" panose="02050806060905020404" pitchFamily="18" charset="0"/>
                <a:ea typeface="+mn-ea"/>
                <a:cs typeface="+mn-cs"/>
              </a:rPr>
              <a:t> Corinthians 7:39;</a:t>
            </a:r>
            <a:br>
              <a:rPr lang="en-US" sz="4000" dirty="0">
                <a:solidFill>
                  <a:prstClr val="white"/>
                </a:solidFill>
                <a:effectLst>
                  <a:glow rad="127000">
                    <a:prstClr val="black"/>
                  </a:glow>
                </a:effectLst>
                <a:latin typeface="Bernard MT Condensed" panose="02050806060905020404" pitchFamily="18" charset="0"/>
              </a:rPr>
            </a:br>
            <a:r>
              <a:rPr lang="en-US" sz="4000" dirty="0">
                <a:solidFill>
                  <a:prstClr val="white"/>
                </a:solidFill>
                <a:effectLst>
                  <a:glow rad="127000">
                    <a:prstClr val="black"/>
                  </a:glow>
                </a:effectLst>
                <a:latin typeface="Bernard MT Condensed" panose="02050806060905020404" pitchFamily="18" charset="0"/>
              </a:rPr>
              <a:t>Genesis 25:20;</a:t>
            </a:r>
            <a:br>
              <a:rPr lang="en-US" sz="4000" dirty="0">
                <a:solidFill>
                  <a:prstClr val="white"/>
                </a:solidFill>
                <a:effectLst>
                  <a:glow rad="127000">
                    <a:prstClr val="black"/>
                  </a:glow>
                </a:effectLst>
                <a:latin typeface="Bernard MT Condensed" panose="02050806060905020404" pitchFamily="18" charset="0"/>
              </a:rPr>
            </a:br>
            <a:r>
              <a:rPr lang="en-US" sz="4000" dirty="0">
                <a:solidFill>
                  <a:prstClr val="white"/>
                </a:solidFill>
                <a:effectLst>
                  <a:glow rad="127000">
                    <a:prstClr val="black"/>
                  </a:glow>
                </a:effectLst>
                <a:latin typeface="Bernard MT Condensed" panose="02050806060905020404" pitchFamily="18" charset="0"/>
              </a:rPr>
              <a:t>Ruth 3:9-11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glow rad="127000">
                  <a:prstClr val="black"/>
                </a:glow>
              </a:effectLst>
              <a:uLnTx/>
              <a:uFillTx/>
              <a:latin typeface="Bernard MT Condensed" panose="020508060609050204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02724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ACC9CE3C-2152-1668-879C-4718564D72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ow Sociologists Define Marriage">
            <a:extLst>
              <a:ext uri="{FF2B5EF4-FFF2-40B4-BE49-F238E27FC236}">
                <a16:creationId xmlns:a16="http://schemas.microsoft.com/office/drawing/2014/main" id="{33F2EAAC-855E-1E4A-5815-51CD5F6873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730"/>
          <a:stretch>
            <a:fillRect/>
          </a:stretch>
        </p:blipFill>
        <p:spPr bwMode="auto">
          <a:xfrm>
            <a:off x="20" y="10"/>
            <a:ext cx="12191980" cy="6857990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F88D59CF-BBD6-A684-0346-A1D0D726AFB5}"/>
              </a:ext>
            </a:extLst>
          </p:cNvPr>
          <p:cNvSpPr txBox="1"/>
          <p:nvPr/>
        </p:nvSpPr>
        <p:spPr>
          <a:xfrm>
            <a:off x="0" y="4918998"/>
            <a:ext cx="557604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nard MT Condensed" panose="02050806060905020404" pitchFamily="18" charset="0"/>
                <a:ea typeface="+mn-ea"/>
                <a:cs typeface="+mn-cs"/>
              </a:rPr>
              <a:t>Marriage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035BB9F-5231-063B-698D-F8E59DB29543}"/>
              </a:ext>
            </a:extLst>
          </p:cNvPr>
          <p:cNvSpPr txBox="1"/>
          <p:nvPr/>
        </p:nvSpPr>
        <p:spPr>
          <a:xfrm>
            <a:off x="0" y="0"/>
            <a:ext cx="12191981" cy="7017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114800" marR="0" lvl="0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 startAt="3"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127000">
                    <a:prstClr val="white"/>
                  </a:glow>
                </a:effectLst>
                <a:uLnTx/>
                <a:uFillTx/>
                <a:latin typeface="Bernard MT Condensed" panose="02050806060905020404" pitchFamily="18" charset="0"/>
                <a:ea typeface="+mn-ea"/>
                <a:cs typeface="+mn-cs"/>
              </a:rPr>
              <a:t>Who Should Marry?</a:t>
            </a:r>
          </a:p>
          <a:p>
            <a:pPr marL="7315200" marR="0" lvl="8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37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prstClr val="black"/>
                  </a:glow>
                </a:effectLst>
                <a:uLnTx/>
                <a:uFillTx/>
                <a:latin typeface="Bernard MT Condensed" panose="02050806060905020404" pitchFamily="18" charset="0"/>
                <a:ea typeface="+mn-ea"/>
                <a:cs typeface="+mn-cs"/>
              </a:rPr>
              <a:t>Genesis 2:24</a:t>
            </a:r>
          </a:p>
          <a:p>
            <a:pPr marL="7315200" marR="0" lvl="8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lang="en-US" sz="3700" dirty="0">
                <a:solidFill>
                  <a:prstClr val="white"/>
                </a:solidFill>
                <a:effectLst>
                  <a:glow rad="127000">
                    <a:prstClr val="black"/>
                  </a:glow>
                </a:effectLst>
                <a:latin typeface="Bernard MT Condensed" panose="02050806060905020404" pitchFamily="18" charset="0"/>
              </a:rPr>
              <a:t>Romans 1:24-28</a:t>
            </a:r>
          </a:p>
          <a:p>
            <a:pPr marL="7315200" marR="0" lvl="8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37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prstClr val="black"/>
                  </a:glow>
                </a:effectLst>
                <a:uLnTx/>
                <a:uFillTx/>
                <a:latin typeface="Bernard MT Condensed" panose="02050806060905020404" pitchFamily="18" charset="0"/>
                <a:ea typeface="+mn-ea"/>
                <a:cs typeface="+mn-cs"/>
              </a:rPr>
              <a:t>Genesis 4:19-24; 16:1-4</a:t>
            </a:r>
          </a:p>
          <a:p>
            <a:pPr marL="7315200" marR="0" lvl="8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lang="en-US" sz="3700" dirty="0">
                <a:solidFill>
                  <a:prstClr val="white"/>
                </a:solidFill>
                <a:effectLst>
                  <a:glow rad="127000">
                    <a:prstClr val="black"/>
                  </a:glow>
                </a:effectLst>
                <a:latin typeface="Bernard MT Condensed" panose="02050806060905020404" pitchFamily="18" charset="0"/>
              </a:rPr>
              <a:t>Matthew 19:7-8;</a:t>
            </a:r>
            <a:br>
              <a:rPr lang="en-US" sz="3700" dirty="0">
                <a:solidFill>
                  <a:prstClr val="white"/>
                </a:solidFill>
                <a:effectLst>
                  <a:glow rad="127000">
                    <a:prstClr val="black"/>
                  </a:glow>
                </a:effectLst>
                <a:latin typeface="Bernard MT Condensed" panose="02050806060905020404" pitchFamily="18" charset="0"/>
              </a:rPr>
            </a:br>
            <a:r>
              <a:rPr lang="en-US" sz="3700" dirty="0">
                <a:solidFill>
                  <a:prstClr val="white"/>
                </a:solidFill>
                <a:effectLst>
                  <a:glow rad="127000">
                    <a:prstClr val="black"/>
                  </a:glow>
                </a:effectLst>
                <a:latin typeface="Bernard MT Condensed" panose="02050806060905020404" pitchFamily="18" charset="0"/>
              </a:rPr>
              <a:t>Acts 17:30</a:t>
            </a:r>
          </a:p>
          <a:p>
            <a:pPr marL="7315200" marR="0" lvl="8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37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prstClr val="black"/>
                  </a:glow>
                </a:effectLst>
                <a:uLnTx/>
                <a:uFillTx/>
                <a:latin typeface="Bernard MT Condensed" panose="02050806060905020404" pitchFamily="18" charset="0"/>
                <a:ea typeface="+mn-ea"/>
                <a:cs typeface="+mn-cs"/>
              </a:rPr>
              <a:t>Proverbs 5:15-20</a:t>
            </a:r>
          </a:p>
          <a:p>
            <a:pPr marL="7315200" marR="0" lvl="8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lang="en-US" sz="3700" dirty="0">
                <a:solidFill>
                  <a:prstClr val="white"/>
                </a:solidFill>
                <a:effectLst>
                  <a:glow rad="127000">
                    <a:prstClr val="black"/>
                  </a:glow>
                </a:effectLst>
                <a:latin typeface="Bernard MT Condensed" panose="02050806060905020404" pitchFamily="18" charset="0"/>
              </a:rPr>
              <a:t>1</a:t>
            </a:r>
            <a:r>
              <a:rPr lang="en-US" sz="3700" baseline="30000" dirty="0">
                <a:solidFill>
                  <a:prstClr val="white"/>
                </a:solidFill>
                <a:effectLst>
                  <a:glow rad="127000">
                    <a:prstClr val="black"/>
                  </a:glow>
                </a:effectLst>
                <a:latin typeface="Bernard MT Condensed" panose="02050806060905020404" pitchFamily="18" charset="0"/>
              </a:rPr>
              <a:t>st</a:t>
            </a:r>
            <a:r>
              <a:rPr lang="en-US" sz="3700" dirty="0">
                <a:solidFill>
                  <a:prstClr val="white"/>
                </a:solidFill>
                <a:effectLst>
                  <a:glow rad="127000">
                    <a:prstClr val="black"/>
                  </a:glow>
                </a:effectLst>
                <a:latin typeface="Bernard MT Condensed" panose="02050806060905020404" pitchFamily="18" charset="0"/>
              </a:rPr>
              <a:t> Peter 3:1, 7;</a:t>
            </a:r>
            <a:br>
              <a:rPr lang="en-US" sz="3700" dirty="0">
                <a:solidFill>
                  <a:prstClr val="white"/>
                </a:solidFill>
                <a:effectLst>
                  <a:glow rad="127000">
                    <a:prstClr val="black"/>
                  </a:glow>
                </a:effectLst>
                <a:latin typeface="Bernard MT Condensed" panose="02050806060905020404" pitchFamily="18" charset="0"/>
              </a:rPr>
            </a:br>
            <a:r>
              <a:rPr lang="en-US" sz="3700" dirty="0">
                <a:solidFill>
                  <a:prstClr val="white"/>
                </a:solidFill>
                <a:effectLst>
                  <a:glow rad="127000">
                    <a:prstClr val="black"/>
                  </a:glow>
                </a:effectLst>
                <a:latin typeface="Bernard MT Condensed" panose="02050806060905020404" pitchFamily="18" charset="0"/>
              </a:rPr>
              <a:t>1</a:t>
            </a:r>
            <a:r>
              <a:rPr lang="en-US" sz="3700" baseline="30000" dirty="0">
                <a:solidFill>
                  <a:prstClr val="white"/>
                </a:solidFill>
                <a:effectLst>
                  <a:glow rad="127000">
                    <a:prstClr val="black"/>
                  </a:glow>
                </a:effectLst>
                <a:latin typeface="Bernard MT Condensed" panose="02050806060905020404" pitchFamily="18" charset="0"/>
              </a:rPr>
              <a:t>st</a:t>
            </a:r>
            <a:r>
              <a:rPr lang="en-US" sz="3700" dirty="0">
                <a:solidFill>
                  <a:prstClr val="white"/>
                </a:solidFill>
                <a:effectLst>
                  <a:glow rad="127000">
                    <a:prstClr val="black"/>
                  </a:glow>
                </a:effectLst>
                <a:latin typeface="Bernard MT Condensed" panose="02050806060905020404" pitchFamily="18" charset="0"/>
              </a:rPr>
              <a:t> Timothy 3:11;</a:t>
            </a:r>
            <a:br>
              <a:rPr lang="en-US" sz="3700" dirty="0">
                <a:solidFill>
                  <a:prstClr val="white"/>
                </a:solidFill>
                <a:effectLst>
                  <a:glow rad="127000">
                    <a:prstClr val="black"/>
                  </a:glow>
                </a:effectLst>
                <a:latin typeface="Bernard MT Condensed" panose="02050806060905020404" pitchFamily="18" charset="0"/>
              </a:rPr>
            </a:br>
            <a:r>
              <a:rPr lang="en-US" sz="3700" dirty="0">
                <a:solidFill>
                  <a:prstClr val="white"/>
                </a:solidFill>
                <a:effectLst>
                  <a:glow rad="127000">
                    <a:prstClr val="black"/>
                  </a:glow>
                </a:effectLst>
                <a:latin typeface="Bernard MT Condensed" panose="02050806060905020404" pitchFamily="18" charset="0"/>
              </a:rPr>
              <a:t>1</a:t>
            </a:r>
            <a:r>
              <a:rPr lang="en-US" sz="3700" baseline="30000" dirty="0">
                <a:solidFill>
                  <a:prstClr val="white"/>
                </a:solidFill>
                <a:effectLst>
                  <a:glow rad="127000">
                    <a:prstClr val="black"/>
                  </a:glow>
                </a:effectLst>
                <a:latin typeface="Bernard MT Condensed" panose="02050806060905020404" pitchFamily="18" charset="0"/>
              </a:rPr>
              <a:t>st</a:t>
            </a:r>
            <a:r>
              <a:rPr lang="en-US" sz="3700" dirty="0">
                <a:solidFill>
                  <a:prstClr val="white"/>
                </a:solidFill>
                <a:effectLst>
                  <a:glow rad="127000">
                    <a:prstClr val="black"/>
                  </a:glow>
                </a:effectLst>
                <a:latin typeface="Bernard MT Condensed" panose="02050806060905020404" pitchFamily="18" charset="0"/>
              </a:rPr>
              <a:t> Corinthians 9:5</a:t>
            </a:r>
          </a:p>
          <a:p>
            <a:pPr marL="7315200" marR="0" lvl="8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37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prstClr val="black"/>
                  </a:glow>
                </a:effectLst>
                <a:uLnTx/>
                <a:uFillTx/>
                <a:latin typeface="Bernard MT Condensed" panose="02050806060905020404" pitchFamily="18" charset="0"/>
                <a:ea typeface="+mn-ea"/>
                <a:cs typeface="+mn-cs"/>
              </a:rPr>
              <a:t>1</a:t>
            </a:r>
            <a:r>
              <a:rPr kumimoji="0" lang="en-US" sz="3700" b="0" i="0" u="none" strike="noStrike" kern="1200" cap="none" spc="0" normalizeH="0" baseline="3000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prstClr val="black"/>
                  </a:glow>
                </a:effectLst>
                <a:uLnTx/>
                <a:uFillTx/>
                <a:latin typeface="Bernard MT Condensed" panose="02050806060905020404" pitchFamily="18" charset="0"/>
                <a:ea typeface="+mn-ea"/>
                <a:cs typeface="+mn-cs"/>
              </a:rPr>
              <a:t>st</a:t>
            </a:r>
            <a:r>
              <a:rPr kumimoji="0" lang="en-US" sz="37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prstClr val="black"/>
                  </a:glow>
                </a:effectLst>
                <a:uLnTx/>
                <a:uFillTx/>
                <a:latin typeface="Bernard MT Condensed" panose="02050806060905020404" pitchFamily="18" charset="0"/>
                <a:ea typeface="+mn-ea"/>
                <a:cs typeface="+mn-cs"/>
              </a:rPr>
              <a:t> Corinthians 7:12-16</a:t>
            </a:r>
          </a:p>
        </p:txBody>
      </p:sp>
    </p:spTree>
    <p:extLst>
      <p:ext uri="{BB962C8B-B14F-4D97-AF65-F5344CB8AC3E}">
        <p14:creationId xmlns:p14="http://schemas.microsoft.com/office/powerpoint/2010/main" val="3299403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83FF4919-FFFD-D350-C69D-A585AF9CCE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ow Sociologists Define Marriage">
            <a:extLst>
              <a:ext uri="{FF2B5EF4-FFF2-40B4-BE49-F238E27FC236}">
                <a16:creationId xmlns:a16="http://schemas.microsoft.com/office/drawing/2014/main" id="{3623F21A-43B8-6CD6-64B3-0B2D8EB29B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730"/>
          <a:stretch>
            <a:fillRect/>
          </a:stretch>
        </p:blipFill>
        <p:spPr bwMode="auto">
          <a:xfrm>
            <a:off x="20" y="10"/>
            <a:ext cx="12191980" cy="6857990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2340D17A-7D62-2940-0191-A8FCA9D48314}"/>
              </a:ext>
            </a:extLst>
          </p:cNvPr>
          <p:cNvSpPr txBox="1"/>
          <p:nvPr/>
        </p:nvSpPr>
        <p:spPr>
          <a:xfrm>
            <a:off x="0" y="4918998"/>
            <a:ext cx="5576047" cy="1938992"/>
          </a:xfrm>
          <a:prstGeom prst="rect">
            <a:avLst/>
          </a:prstGeom>
          <a:noFill/>
          <a:effectLst>
            <a:glow rad="127000">
              <a:schemeClr val="bg1"/>
            </a:glow>
          </a:effectLst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uLnTx/>
                <a:uFillTx/>
                <a:latin typeface="Bernard MT Condensed" panose="02050806060905020404" pitchFamily="18" charset="0"/>
                <a:ea typeface="+mn-ea"/>
                <a:cs typeface="+mn-cs"/>
              </a:rPr>
              <a:t>Marriage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551EE70-CD39-7DEC-A6C7-99D9C8FC1611}"/>
              </a:ext>
            </a:extLst>
          </p:cNvPr>
          <p:cNvSpPr txBox="1"/>
          <p:nvPr/>
        </p:nvSpPr>
        <p:spPr>
          <a:xfrm>
            <a:off x="0" y="0"/>
            <a:ext cx="12191981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marR="0" lvl="0" indent="-91440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 startAt="4"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127000">
                    <a:prstClr val="white"/>
                  </a:glow>
                </a:effectLst>
                <a:uLnTx/>
                <a:uFillTx/>
                <a:latin typeface="Bernard MT Condensed" panose="02050806060905020404" pitchFamily="18" charset="0"/>
                <a:ea typeface="+mn-ea"/>
                <a:cs typeface="+mn-cs"/>
              </a:rPr>
              <a:t>How Long Should Marriage Last?</a:t>
            </a:r>
          </a:p>
          <a:p>
            <a:pPr marL="7315200" marR="0" lvl="8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prstClr val="black"/>
                  </a:glow>
                </a:effectLst>
                <a:uLnTx/>
                <a:uFillTx/>
                <a:latin typeface="Bernard MT Condensed" panose="02050806060905020404" pitchFamily="18" charset="0"/>
                <a:ea typeface="+mn-ea"/>
                <a:cs typeface="+mn-cs"/>
              </a:rPr>
              <a:t>Matthew 22:23-30</a:t>
            </a:r>
          </a:p>
          <a:p>
            <a:pPr marL="7315200" marR="0" lvl="8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lang="en-US" sz="4000" dirty="0">
                <a:solidFill>
                  <a:prstClr val="white"/>
                </a:solidFill>
                <a:effectLst>
                  <a:glow rad="127000">
                    <a:prstClr val="black"/>
                  </a:glow>
                </a:effectLst>
                <a:latin typeface="Bernard MT Condensed" panose="02050806060905020404" pitchFamily="18" charset="0"/>
              </a:rPr>
              <a:t>Romans 7:2-3</a:t>
            </a:r>
          </a:p>
          <a:p>
            <a:pPr marL="7315200" marR="0" lvl="8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prstClr val="black"/>
                  </a:glow>
                </a:effectLst>
                <a:uLnTx/>
                <a:uFillTx/>
                <a:latin typeface="Bernard MT Condensed" panose="02050806060905020404" pitchFamily="18" charset="0"/>
                <a:ea typeface="+mn-ea"/>
                <a:cs typeface="+mn-cs"/>
              </a:rPr>
              <a:t>Malachi 2:16;</a:t>
            </a:r>
            <a:b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prstClr val="black"/>
                  </a:glow>
                </a:effectLst>
                <a:uLnTx/>
                <a:uFillTx/>
                <a:latin typeface="Bernard MT Condensed" panose="02050806060905020404" pitchFamily="18" charset="0"/>
                <a:ea typeface="+mn-ea"/>
                <a:cs typeface="+mn-cs"/>
              </a:rPr>
            </a:b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prstClr val="black"/>
                  </a:glow>
                </a:effectLst>
                <a:uLnTx/>
                <a:uFillTx/>
                <a:latin typeface="Bernard MT Condensed" panose="02050806060905020404" pitchFamily="18" charset="0"/>
                <a:ea typeface="+mn-ea"/>
                <a:cs typeface="+mn-cs"/>
              </a:rPr>
              <a:t>Mark 10:11-12</a:t>
            </a:r>
          </a:p>
          <a:p>
            <a:pPr marL="7315200" marR="0" lvl="8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prstClr val="black"/>
                  </a:glow>
                </a:effectLst>
                <a:uLnTx/>
                <a:uFillTx/>
                <a:latin typeface="Bernard MT Condensed" panose="02050806060905020404" pitchFamily="18" charset="0"/>
                <a:ea typeface="+mn-ea"/>
                <a:cs typeface="+mn-cs"/>
              </a:rPr>
              <a:t>Matthew 5:32</a:t>
            </a:r>
          </a:p>
        </p:txBody>
      </p:sp>
    </p:spTree>
    <p:extLst>
      <p:ext uri="{BB962C8B-B14F-4D97-AF65-F5344CB8AC3E}">
        <p14:creationId xmlns:p14="http://schemas.microsoft.com/office/powerpoint/2010/main" val="3767317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3E1AC7C9-332E-B87C-D71A-1EAF5D46FA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ow Sociologists Define Marriage">
            <a:extLst>
              <a:ext uri="{FF2B5EF4-FFF2-40B4-BE49-F238E27FC236}">
                <a16:creationId xmlns:a16="http://schemas.microsoft.com/office/drawing/2014/main" id="{1D992CD9-14C8-108D-46B4-BC6AD0A530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730"/>
          <a:stretch>
            <a:fillRect/>
          </a:stretch>
        </p:blipFill>
        <p:spPr bwMode="auto">
          <a:xfrm>
            <a:off x="20" y="10"/>
            <a:ext cx="12191980" cy="6857990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F776B58-7C5A-34B2-3DFB-626B441ED00D}"/>
              </a:ext>
            </a:extLst>
          </p:cNvPr>
          <p:cNvSpPr txBox="1"/>
          <p:nvPr/>
        </p:nvSpPr>
        <p:spPr>
          <a:xfrm>
            <a:off x="0" y="4918998"/>
            <a:ext cx="557604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nard MT Condensed" panose="02050806060905020404" pitchFamily="18" charset="0"/>
                <a:ea typeface="+mn-ea"/>
                <a:cs typeface="+mn-cs"/>
              </a:rPr>
              <a:t>Marriage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0B334A9-24C3-0960-51F9-2D4A8292C662}"/>
              </a:ext>
            </a:extLst>
          </p:cNvPr>
          <p:cNvSpPr txBox="1"/>
          <p:nvPr/>
        </p:nvSpPr>
        <p:spPr>
          <a:xfrm>
            <a:off x="0" y="0"/>
            <a:ext cx="12191981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371600" marR="0" lvl="0" indent="-969963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romanUcPeriod" startAt="5"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127000">
                    <a:prstClr val="white"/>
                  </a:glow>
                </a:effectLst>
                <a:uLnTx/>
                <a:uFillTx/>
                <a:latin typeface="Bernard MT Condensed" panose="02050806060905020404" pitchFamily="18" charset="0"/>
                <a:ea typeface="+mn-ea"/>
                <a:cs typeface="+mn-cs"/>
              </a:rPr>
              <a:t>What Should Marriage Be?</a:t>
            </a:r>
          </a:p>
          <a:p>
            <a:pPr marL="7315200" marR="0" lvl="8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prstClr val="black"/>
                  </a:glow>
                </a:effectLst>
                <a:uLnTx/>
                <a:uFillTx/>
                <a:latin typeface="Bernard MT Condensed" panose="02050806060905020404" pitchFamily="18" charset="0"/>
                <a:ea typeface="+mn-ea"/>
                <a:cs typeface="+mn-cs"/>
              </a:rPr>
              <a:t>Ephesians 5:22-33</a:t>
            </a:r>
          </a:p>
          <a:p>
            <a:pPr marL="7315200" marR="0" lvl="8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lang="en-US" sz="4000" dirty="0">
                <a:solidFill>
                  <a:prstClr val="white"/>
                </a:solidFill>
                <a:effectLst>
                  <a:glow rad="127000">
                    <a:prstClr val="black"/>
                  </a:glow>
                </a:effectLst>
                <a:latin typeface="Bernard MT Condensed" panose="02050806060905020404" pitchFamily="18" charset="0"/>
              </a:rPr>
              <a:t>Colossians 3:18-19;</a:t>
            </a:r>
            <a:br>
              <a:rPr lang="en-US" sz="4000" dirty="0">
                <a:solidFill>
                  <a:prstClr val="white"/>
                </a:solidFill>
                <a:effectLst>
                  <a:glow rad="127000">
                    <a:prstClr val="black"/>
                  </a:glow>
                </a:effectLst>
                <a:latin typeface="Bernard MT Condensed" panose="02050806060905020404" pitchFamily="18" charset="0"/>
              </a:rPr>
            </a:br>
            <a:r>
              <a:rPr lang="en-US" sz="4000" dirty="0">
                <a:solidFill>
                  <a:prstClr val="white"/>
                </a:solidFill>
                <a:effectLst>
                  <a:glow rad="127000">
                    <a:prstClr val="black"/>
                  </a:glow>
                </a:effectLst>
                <a:latin typeface="Bernard MT Condensed" panose="02050806060905020404" pitchFamily="18" charset="0"/>
              </a:rPr>
              <a:t>Proverbs 21:19; 25:24; 27:15</a:t>
            </a:r>
          </a:p>
          <a:p>
            <a:pPr marL="7315200" marR="0" lvl="8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prstClr val="black"/>
                  </a:glow>
                </a:effectLst>
                <a:uLnTx/>
                <a:uFillTx/>
                <a:latin typeface="Bernard MT Condensed" panose="02050806060905020404" pitchFamily="18" charset="0"/>
                <a:ea typeface="+mn-ea"/>
                <a:cs typeface="+mn-cs"/>
              </a:rPr>
              <a:t>Titus 2:4</a:t>
            </a:r>
          </a:p>
          <a:p>
            <a:pPr marL="7315200" marR="0" lvl="8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lang="en-US" sz="4000" dirty="0">
                <a:solidFill>
                  <a:prstClr val="white"/>
                </a:solidFill>
                <a:effectLst>
                  <a:glow rad="127000">
                    <a:prstClr val="black"/>
                  </a:glow>
                </a:effectLst>
                <a:latin typeface="Bernard MT Condensed" panose="02050806060905020404" pitchFamily="18" charset="0"/>
              </a:rPr>
              <a:t>1</a:t>
            </a:r>
            <a:r>
              <a:rPr lang="en-US" sz="4000" baseline="30000" dirty="0">
                <a:solidFill>
                  <a:prstClr val="white"/>
                </a:solidFill>
                <a:effectLst>
                  <a:glow rad="127000">
                    <a:prstClr val="black"/>
                  </a:glow>
                </a:effectLst>
                <a:latin typeface="Bernard MT Condensed" panose="02050806060905020404" pitchFamily="18" charset="0"/>
              </a:rPr>
              <a:t>st</a:t>
            </a:r>
            <a:r>
              <a:rPr lang="en-US" sz="4000" dirty="0">
                <a:solidFill>
                  <a:prstClr val="white"/>
                </a:solidFill>
                <a:effectLst>
                  <a:glow rad="127000">
                    <a:prstClr val="black"/>
                  </a:glow>
                </a:effectLst>
                <a:latin typeface="Bernard MT Condensed" panose="02050806060905020404" pitchFamily="18" charset="0"/>
              </a:rPr>
              <a:t> Peter 3:1-7;</a:t>
            </a:r>
            <a:br>
              <a:rPr lang="en-US" sz="4000" dirty="0">
                <a:solidFill>
                  <a:prstClr val="white"/>
                </a:solidFill>
                <a:effectLst>
                  <a:glow rad="127000">
                    <a:prstClr val="black"/>
                  </a:glow>
                </a:effectLst>
                <a:latin typeface="Bernard MT Condensed" panose="02050806060905020404" pitchFamily="18" charset="0"/>
              </a:rPr>
            </a:br>
            <a:r>
              <a:rPr lang="en-US" sz="4000" dirty="0">
                <a:solidFill>
                  <a:prstClr val="white"/>
                </a:solidFill>
                <a:effectLst>
                  <a:glow rad="127000">
                    <a:prstClr val="black"/>
                  </a:glow>
                </a:effectLst>
                <a:latin typeface="Bernard MT Condensed" panose="02050806060905020404" pitchFamily="18" charset="0"/>
              </a:rPr>
              <a:t>Proverbs 12:4; 18:22; 19:14</a:t>
            </a:r>
          </a:p>
          <a:p>
            <a:pPr marL="7315200" marR="0" lvl="8" indent="-9144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27000">
                    <a:prstClr val="black"/>
                  </a:glow>
                </a:effectLst>
                <a:uLnTx/>
                <a:uFillTx/>
                <a:latin typeface="Bernard MT Condensed" panose="02050806060905020404" pitchFamily="18" charset="0"/>
                <a:ea typeface="+mn-ea"/>
                <a:cs typeface="+mn-cs"/>
              </a:rPr>
              <a:t>Proverbs 31:10-12</a:t>
            </a:r>
          </a:p>
        </p:txBody>
      </p:sp>
    </p:spTree>
    <p:extLst>
      <p:ext uri="{BB962C8B-B14F-4D97-AF65-F5344CB8AC3E}">
        <p14:creationId xmlns:p14="http://schemas.microsoft.com/office/powerpoint/2010/main" val="3287231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9065</TotalTime>
  <Words>145</Words>
  <Application>Microsoft Office PowerPoint</Application>
  <PresentationFormat>Widescreen</PresentationFormat>
  <Paragraphs>36</Paragraphs>
  <Slides>6</Slides>
  <Notes>0</Notes>
  <HiddenSlides>6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Bernard MT Condensed</vt:lpstr>
      <vt:lpstr>Calibri</vt:lpstr>
      <vt:lpstr>5_Office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Rachel Dockens</dc:creator>
  <cp:lastModifiedBy>Bryan Dockens</cp:lastModifiedBy>
  <cp:revision>1227</cp:revision>
  <dcterms:created xsi:type="dcterms:W3CDTF">2023-05-27T00:35:32Z</dcterms:created>
  <dcterms:modified xsi:type="dcterms:W3CDTF">2025-10-03T22:57:33Z</dcterms:modified>
</cp:coreProperties>
</file>