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23"/>
  </p:notesMasterIdLst>
  <p:sldIdLst>
    <p:sldId id="14144" r:id="rId2"/>
    <p:sldId id="14145" r:id="rId3"/>
    <p:sldId id="14146" r:id="rId4"/>
    <p:sldId id="14147" r:id="rId5"/>
    <p:sldId id="14148" r:id="rId6"/>
    <p:sldId id="14149" r:id="rId7"/>
    <p:sldId id="14150" r:id="rId8"/>
    <p:sldId id="14151" r:id="rId9"/>
    <p:sldId id="14152" r:id="rId10"/>
    <p:sldId id="14153" r:id="rId11"/>
    <p:sldId id="14154" r:id="rId12"/>
    <p:sldId id="14155" r:id="rId13"/>
    <p:sldId id="14156" r:id="rId14"/>
    <p:sldId id="14157" r:id="rId15"/>
    <p:sldId id="14158" r:id="rId16"/>
    <p:sldId id="14159" r:id="rId17"/>
    <p:sldId id="14160" r:id="rId18"/>
    <p:sldId id="14161" r:id="rId19"/>
    <p:sldId id="14162" r:id="rId20"/>
    <p:sldId id="14164" r:id="rId21"/>
    <p:sldId id="1416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63300"/>
    <a:srgbClr val="996633"/>
    <a:srgbClr val="FF5733"/>
    <a:srgbClr val="B7DEE8"/>
    <a:srgbClr val="3333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0CEC4-A00C-7DE5-FF25-73FB2AB04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7007B-1F6D-6B51-7BF2-3965E7F7C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2073D-D2E0-9D94-CAFF-71DC3AB1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D204D-5D3E-CDE3-EC9B-F96E4112F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F2581-62E2-3A41-E0A7-C1F30D7F3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6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F191-6B5D-A7ED-CD6E-190CA755A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5EEDD-5041-395C-D23B-361D309FD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EEEE1-5C2A-462E-F460-B5045F52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B393E-0851-9140-D830-F8AAD13C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B3DF1-556B-ED7C-DD7F-7FE308EEA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15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FCE67B-7B08-3549-428A-06642976A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D4FCF-DCF1-7BE4-1B3C-5330B932D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17BF1-B8F8-C8D6-6000-5710C280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38B96-74DE-6C30-9C5A-5E7B87EA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FE841-799A-F802-7245-DBAA2C2D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2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72D5C-C3FB-C116-DCB3-3B4D12E0B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00883-DB1C-9349-E295-FF26D3D38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30957-0009-5F4C-F1BF-50ED755A6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D1FA3-F31F-5161-F4D8-2832A66B9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4F6E2-4686-155E-4ADD-33A02C8D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1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C16F2-605F-D0AA-D5A6-DD3DA5CDD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D525C-3082-D430-0780-701304495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F7162-0897-EECE-B763-75C82279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AEDA3-EE46-31B4-B328-5E81FCCA5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D1179-8557-8DF1-9A6E-1810901C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8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B2232-D03E-A560-00E8-16C7E117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6D9D6-CC24-A83A-B67E-377D591DA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0ECE5-F86A-A4F9-890D-830B86FE4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10BB2-5121-256D-0CEB-8B9AAEC8A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BEA99-1F85-7E30-644E-4F3CBD2F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B5293-E594-6569-DABA-440762E1F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9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4786-F650-92F0-3BE2-B2DAD4A90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AD561-6F61-FFE6-8B8B-61508F267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22DEE5-B0C7-D477-71D0-C7D5FBBCF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35740-E1C3-8D7A-6B1C-AACF7741AE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3E33F-12A9-C9A3-3BBA-A93AFF758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A0B308-8417-6E29-A494-B25864A3D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1163-543E-483E-092F-64DCDC1E2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74C7B0-8DB8-7C42-253D-3B73886B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7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EA1E-BC5E-51C4-5A64-2CFD42205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A624E1-9A09-FA2E-7E19-D3044A34C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D7BDE-FF89-2E68-A9AA-06FD6663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60CB9-C5CC-28B0-87B8-B9CF08F97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2CEEA2-CF9D-E897-EB30-A4ABE0EB3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3029E-ED7C-0375-CFC6-A41EC2F7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A4155-7633-9072-8DB1-1AF55941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3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6EC1-BD8C-1822-CC75-8D770B89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D4E5C-89B6-BBF4-26BD-8FDFB7C93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166A9-4767-909C-2C8D-689A82301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1F116-C538-30A9-BB70-6D8BFC695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09FA8-6DDA-BAEF-483C-22E192E0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CFE4F-2325-B093-378B-CA05B348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1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6E94-00D5-25B3-2003-B571BE02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736BC7-24C0-EEEB-7C6B-D4704BE518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7C8CE-19B7-332D-2531-50891F3170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8335D-2C96-4DFC-9B15-01172855D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AFC0C-37D5-F14D-1F5C-55BEFA4D6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B6A7E-9360-1A00-68BF-0F9ADE97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7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6430BB-0261-A9C2-F88F-B684716BF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35085-2597-9711-6F7C-84D8FECD0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FEBED-ABC1-9AB3-6910-0B5BF903A9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5BDE2D-0DDE-4947-ACA0-3ACCA20B6231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49CDF-BB43-5802-BD1C-DB3384064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45BEE-7C1F-7040-403A-104C32A8A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1A1A01-57FB-4378-9D41-C670F534A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CDFF0C66-7AA4-4FC7-29E2-8E6CE2FE0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76BCDA-4E47-1C08-97F6-6FA0129C1E58}"/>
              </a:ext>
            </a:extLst>
          </p:cNvPr>
          <p:cNvSpPr txBox="1"/>
          <p:nvPr/>
        </p:nvSpPr>
        <p:spPr>
          <a:xfrm>
            <a:off x="0" y="1536174"/>
            <a:ext cx="1219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  <a:t>“REGARDING A FESTIVAL</a:t>
            </a:r>
            <a:b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</a:b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  <a:t>OR A NEW MOON</a:t>
            </a:r>
            <a:b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</a:b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  <a:t>OR SABBATHS”</a:t>
            </a:r>
          </a:p>
        </p:txBody>
      </p:sp>
    </p:spTree>
    <p:extLst>
      <p:ext uri="{BB962C8B-B14F-4D97-AF65-F5344CB8AC3E}">
        <p14:creationId xmlns:p14="http://schemas.microsoft.com/office/powerpoint/2010/main" val="1222399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4629A3-3071-6ACC-CA35-1A4ECC853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1012E584-7652-B81C-9D84-99F467120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AEBCA676-CE03-8E49-BE05-A6A3F11C9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E9B4F7-86D1-9ECA-158F-CB05BE51BBA8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B81550-C1FB-FA6D-D1B8-E0BD37B5E2AB}"/>
              </a:ext>
            </a:extLst>
          </p:cNvPr>
          <p:cNvSpPr txBox="1"/>
          <p:nvPr/>
        </p:nvSpPr>
        <p:spPr>
          <a:xfrm>
            <a:off x="0" y="623248"/>
            <a:ext cx="12188952" cy="3808735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Other Holy Days Commanded by Moses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Day of blowing the Trumpets”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Leviticus 23:23-25; Numbers 29:1-6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1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st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Thessalonians 4:16-17</a:t>
            </a:r>
          </a:p>
        </p:txBody>
      </p:sp>
    </p:spTree>
    <p:extLst>
      <p:ext uri="{BB962C8B-B14F-4D97-AF65-F5344CB8AC3E}">
        <p14:creationId xmlns:p14="http://schemas.microsoft.com/office/powerpoint/2010/main" val="342635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346A71-FB11-C5FD-B9CC-65CF3089A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0C1C10-FE16-C5D5-39A8-7B242B8AB6CA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47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EA239-8342-56E3-4A2F-7499F7632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2165741E-31CD-946D-26F4-CB41AAFA2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A031B31B-FEA5-26DA-226F-E4084EC22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EE8C95-8BF4-A78F-33FB-D8DF30DBE85F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83F5E5-5834-855A-FFB5-C2DE22C12DB3}"/>
              </a:ext>
            </a:extLst>
          </p:cNvPr>
          <p:cNvSpPr txBox="1"/>
          <p:nvPr/>
        </p:nvSpPr>
        <p:spPr>
          <a:xfrm>
            <a:off x="0" y="623248"/>
            <a:ext cx="12188952" cy="4339650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Other Holy Days Commanded by Moses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Day of blowing the Trumpets”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“The Day of Atonement”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Leviticus 23:26-32; 16:20-22, 29-30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Hebrews 9:6-28</a:t>
            </a:r>
          </a:p>
        </p:txBody>
      </p:sp>
    </p:spTree>
    <p:extLst>
      <p:ext uri="{BB962C8B-B14F-4D97-AF65-F5344CB8AC3E}">
        <p14:creationId xmlns:p14="http://schemas.microsoft.com/office/powerpoint/2010/main" val="203797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9D891-CEFB-D260-B450-F88623B88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40FBD5-1E46-F90A-2C3F-251540801DB4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859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8F1678-3BB4-8C74-C669-103DE6F11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8FA02F-ED8C-1037-6981-0E2082571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F13FBAD7-AC8B-9405-EC5C-AD304140A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D32043-7617-1068-FC63-E86A935D0E79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198D95-51B5-F2DA-C5D0-6869F49A21E7}"/>
              </a:ext>
            </a:extLst>
          </p:cNvPr>
          <p:cNvSpPr txBox="1"/>
          <p:nvPr/>
        </p:nvSpPr>
        <p:spPr>
          <a:xfrm>
            <a:off x="0" y="623248"/>
            <a:ext cx="12188952" cy="4870564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Other Holy Days Commanded by Moses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Exilic &amp; Post-Exilic Holy Days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“Purim”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Esther 4:14; 9:18-28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Colossians 1:13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John 16:20-22</a:t>
            </a:r>
          </a:p>
        </p:txBody>
      </p:sp>
    </p:spTree>
    <p:extLst>
      <p:ext uri="{BB962C8B-B14F-4D97-AF65-F5344CB8AC3E}">
        <p14:creationId xmlns:p14="http://schemas.microsoft.com/office/powerpoint/2010/main" val="327704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CA7D23-81C2-A535-D952-0DA565514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C4DE53-AC31-8176-D949-6D9F4E8BED2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265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0EC53-BF74-F9AC-E2D3-A8D5BD830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F892569-4479-1785-4FA9-50CF9E8EB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40F24C43-8496-ECFE-5751-49CB9D0F1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100AEA-BB14-6F39-778C-A16602CADD43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949319-7A2D-CBF8-8D92-3BEEB0582E2C}"/>
              </a:ext>
            </a:extLst>
          </p:cNvPr>
          <p:cNvSpPr txBox="1"/>
          <p:nvPr/>
        </p:nvSpPr>
        <p:spPr>
          <a:xfrm>
            <a:off x="0" y="623248"/>
            <a:ext cx="12188952" cy="5932393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Other Holy Days Commanded by Moses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Exilic &amp; Post-Exilic Holy Days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“Purim”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“The Feast of Dedication” or Chanukkah/Hanukkah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John 10:22-23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1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st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Maccabees 4:36-59; 2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nd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Maccabees 10:1-8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Daniel 8:11, 21; Zechariah 9:11-14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2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nd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Corinthians 5:17; Ephesians 4:22-24</a:t>
            </a:r>
          </a:p>
        </p:txBody>
      </p:sp>
    </p:spTree>
    <p:extLst>
      <p:ext uri="{BB962C8B-B14F-4D97-AF65-F5344CB8AC3E}">
        <p14:creationId xmlns:p14="http://schemas.microsoft.com/office/powerpoint/2010/main" val="198742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1C6624-920F-A0AB-95FE-ED8135F0E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C13E19-DD17-1694-4299-34C1D2BD0B3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675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53FA7B-F7F3-056C-01BB-E62D9B81B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872F9C6E-E415-46B9-7074-2213B6A9A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2E08AB59-69E0-52E7-640C-45C9220A7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8D1C68-B775-65EC-09BE-E2C59F508CAA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4BBA37-5DC1-FCE0-2A33-EE28F06D53F6}"/>
              </a:ext>
            </a:extLst>
          </p:cNvPr>
          <p:cNvSpPr txBox="1"/>
          <p:nvPr/>
        </p:nvSpPr>
        <p:spPr>
          <a:xfrm>
            <a:off x="0" y="623248"/>
            <a:ext cx="12188952" cy="2746906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New Moon”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Psalm 81:3-4; Numbers 10:10; 28:11-15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James 4:13-17; Ephesians 5:15-16</a:t>
            </a:r>
          </a:p>
        </p:txBody>
      </p:sp>
    </p:spTree>
    <p:extLst>
      <p:ext uri="{BB962C8B-B14F-4D97-AF65-F5344CB8AC3E}">
        <p14:creationId xmlns:p14="http://schemas.microsoft.com/office/powerpoint/2010/main" val="186499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406BCB-054F-A698-9126-336D801CD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EA1A30-4DF5-C7D4-947E-90428CD27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20775F31-9892-18B6-6210-EFFB90E42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F73536-12B6-4698-2AD1-4B0B5EB1B9BA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4CB5C3-B760-6441-90DF-ADAB39D758BA}"/>
              </a:ext>
            </a:extLst>
          </p:cNvPr>
          <p:cNvSpPr txBox="1"/>
          <p:nvPr/>
        </p:nvSpPr>
        <p:spPr>
          <a:xfrm>
            <a:off x="0" y="623248"/>
            <a:ext cx="12188952" cy="3808735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New Moon”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“Sabbaths”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Leviticus 23:3; 25:4, 8-17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Nehemiah 9:14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Hebrews 4:1-10</a:t>
            </a:r>
          </a:p>
        </p:txBody>
      </p:sp>
    </p:spTree>
    <p:extLst>
      <p:ext uri="{BB962C8B-B14F-4D97-AF65-F5344CB8AC3E}">
        <p14:creationId xmlns:p14="http://schemas.microsoft.com/office/powerpoint/2010/main" val="86301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CC1579-5B60-63FC-283F-16A2F940A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D69F69C-4D20-D064-B02F-48364C443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324E0C98-35BF-6710-51BF-A6D66188D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FE1821-7AC7-697E-B5CD-A420910A2928}"/>
              </a:ext>
            </a:extLst>
          </p:cNvPr>
          <p:cNvSpPr txBox="1"/>
          <p:nvPr/>
        </p:nvSpPr>
        <p:spPr>
          <a:xfrm>
            <a:off x="67325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Malgun Gothic" panose="020B0503020000020004" pitchFamily="34" charset="-127"/>
                <a:cs typeface="+mn-cs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76D61B-46DA-8B27-8D8D-D2A804D3C3E0}"/>
              </a:ext>
            </a:extLst>
          </p:cNvPr>
          <p:cNvSpPr txBox="1"/>
          <p:nvPr/>
        </p:nvSpPr>
        <p:spPr>
          <a:xfrm>
            <a:off x="0" y="623248"/>
            <a:ext cx="12188952" cy="2215991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Introduction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Colossians 2:16-17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Romans 15:4</a:t>
            </a:r>
          </a:p>
        </p:txBody>
      </p:sp>
    </p:spTree>
    <p:extLst>
      <p:ext uri="{BB962C8B-B14F-4D97-AF65-F5344CB8AC3E}">
        <p14:creationId xmlns:p14="http://schemas.microsoft.com/office/powerpoint/2010/main" val="37132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339883-D3DD-456E-77A0-0316B186D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04A4997-673B-5A5F-E3E5-B3145188E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CD0CCC0C-33DE-2ACF-632C-C2AF79ACD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01E81C-ED98-CBE4-2A36-6E6B2F41E7C8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48CD46-3F82-BD90-C6E1-600B28EB16E8}"/>
              </a:ext>
            </a:extLst>
          </p:cNvPr>
          <p:cNvSpPr txBox="1"/>
          <p:nvPr/>
        </p:nvSpPr>
        <p:spPr>
          <a:xfrm>
            <a:off x="0" y="623248"/>
            <a:ext cx="12188952" cy="6370975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Weekly: Sabbath Day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Monthly: New Moon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Annual: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Passover/ Feast of Unleavened Bread </a:t>
            </a: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–</a:t>
            </a: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Weeklong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3400" b="1" cap="small" dirty="0" err="1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Firstfruits</a:t>
            </a: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/Harvest/Weeks/Pentecost – Daylong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Day of Trumpets </a:t>
            </a: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–</a:t>
            </a: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Daylong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Day of Atonement – Daylong</a:t>
            </a:r>
          </a:p>
          <a:p>
            <a:pPr marL="1828800" lvl="0" indent="-914400">
              <a:buFont typeface="+mj-lt"/>
              <a:buAutoNum type="alphaUcPeriod"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Feast of Tabernacles/Ingathering </a:t>
            </a: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–</a:t>
            </a: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Weeklong</a:t>
            </a:r>
          </a:p>
          <a:p>
            <a:pPr marL="1828800" lvl="0" indent="-914400">
              <a:buFont typeface="+mj-lt"/>
              <a:buAutoNum type="alphaUcPeriod"/>
            </a:pP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Feast of Dedication/Chanukkah – Weeklong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3400" b="1" cap="small" dirty="0"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Purim – Two Days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lang="en-US" sz="3400" b="1" cap="small" dirty="0"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Septennial: Sabbath Year</a:t>
            </a: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340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Semicentennial</a:t>
            </a:r>
            <a:r>
              <a:rPr lang="en-US" sz="3400" b="1" cap="small" dirty="0"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</a:rPr>
              <a:t>: Jubilee</a:t>
            </a:r>
            <a:endParaRPr kumimoji="0" lang="en-US" sz="340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9878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C234D6-4C66-8096-B30B-43B96F898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1E5B656F-472D-1518-764C-168BA759A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4345F72F-4691-A639-173A-001C5D1C4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755B53-A5BB-6DD7-067B-1A7FE8926575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  <a:endParaRPr lang="en-US" sz="3450" b="1" dirty="0">
              <a:solidFill>
                <a:prstClr val="black"/>
              </a:solidFill>
              <a:effectLst>
                <a:glow rad="127000">
                  <a:srgbClr val="FFC0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anose="020305040502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A40EE-AD4C-A1DF-1C1B-4565A183890B}"/>
              </a:ext>
            </a:extLst>
          </p:cNvPr>
          <p:cNvSpPr txBox="1"/>
          <p:nvPr/>
        </p:nvSpPr>
        <p:spPr>
          <a:xfrm>
            <a:off x="0" y="623248"/>
            <a:ext cx="12188952" cy="2215991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Conclusion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Hebrews 10:1-4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Acts 13:38-39</a:t>
            </a:r>
          </a:p>
        </p:txBody>
      </p:sp>
    </p:spTree>
    <p:extLst>
      <p:ext uri="{BB962C8B-B14F-4D97-AF65-F5344CB8AC3E}">
        <p14:creationId xmlns:p14="http://schemas.microsoft.com/office/powerpoint/2010/main" val="398009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A4C8F4-70BE-2505-3D96-3196E72B7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6584E1B8-30DF-9115-174E-F9E699F383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74EC5DE7-9E53-189C-EAC5-151C35F84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DE4B5B-F001-D404-6FDD-33282CD85923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F75E74-6B91-5801-467B-6CA2AC2D28C4}"/>
              </a:ext>
            </a:extLst>
          </p:cNvPr>
          <p:cNvSpPr txBox="1"/>
          <p:nvPr/>
        </p:nvSpPr>
        <p:spPr>
          <a:xfrm>
            <a:off x="0" y="623248"/>
            <a:ext cx="12188952" cy="2215991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Exodus 23:14-17; 34:22-24; Deuteronomy 16:16</a:t>
            </a:r>
          </a:p>
        </p:txBody>
      </p:sp>
    </p:spTree>
    <p:extLst>
      <p:ext uri="{BB962C8B-B14F-4D97-AF65-F5344CB8AC3E}">
        <p14:creationId xmlns:p14="http://schemas.microsoft.com/office/powerpoint/2010/main" val="99005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A01306-E060-DEC3-D1D7-3C8AE9237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2D36FCF3-1281-F64E-D3A3-A0431EF28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E29AEF55-F070-E90B-BAFE-CD6EFDE79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68DB1B-C551-C121-0E12-24DE305FAF39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CC2E4-256D-57F7-EFF7-74592F283AD9}"/>
              </a:ext>
            </a:extLst>
          </p:cNvPr>
          <p:cNvSpPr txBox="1"/>
          <p:nvPr/>
        </p:nvSpPr>
        <p:spPr>
          <a:xfrm>
            <a:off x="0" y="623248"/>
            <a:ext cx="12188952" cy="3277820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“Passover” or “The Feast of Unleavened Bread”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Leviticus 23:5-6; Deuteronomy 16:1-3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1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st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Corinthians 5:7-8</a:t>
            </a:r>
          </a:p>
        </p:txBody>
      </p:sp>
    </p:spTree>
    <p:extLst>
      <p:ext uri="{BB962C8B-B14F-4D97-AF65-F5344CB8AC3E}">
        <p14:creationId xmlns:p14="http://schemas.microsoft.com/office/powerpoint/2010/main" val="1800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BA9F66-F1A3-59D3-8F13-66B923199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CE6250-66ED-8528-7D03-1746006DB0D6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80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7A0CFD-D0E2-46CD-A66A-C4E029953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E1A7FA79-8FCB-9849-2553-51DAD1F81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6DF40BD8-02E1-00B2-3B83-89CE18BB0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DD81F9-D39D-B71A-15D6-083D7978BB03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B7B097-37BF-C0D8-C478-A9BC311E937D}"/>
              </a:ext>
            </a:extLst>
          </p:cNvPr>
          <p:cNvSpPr txBox="1"/>
          <p:nvPr/>
        </p:nvSpPr>
        <p:spPr>
          <a:xfrm>
            <a:off x="0" y="623248"/>
            <a:ext cx="12188952" cy="4339650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“Passover” or “The Feast of Unleavened Bread”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“The Day of the </a:t>
            </a:r>
            <a:r>
              <a:rPr kumimoji="0" lang="en-US" sz="345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Firstfruits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” or “The Feast of the Harvest” or “The Feast of Weeks” or “Pentecost”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Numbers 28:26-31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James 1:18</a:t>
            </a:r>
          </a:p>
        </p:txBody>
      </p:sp>
    </p:spTree>
    <p:extLst>
      <p:ext uri="{BB962C8B-B14F-4D97-AF65-F5344CB8AC3E}">
        <p14:creationId xmlns:p14="http://schemas.microsoft.com/office/powerpoint/2010/main" val="76576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EC62DB-5B72-BBE5-9D36-0A6B6C693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6AA567-D1E6-E388-8C69-EF6C10B87518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98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FDC08-FC3B-9683-F06B-C892FD5A7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E1F5C80A-EA65-4BCA-0DA9-738360641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Yellow gold  background with abstract texture grunge color splash on borders with white center design in pastel colors, luxury golden anniversary design or elegant gold paper">
            <a:extLst>
              <a:ext uri="{FF2B5EF4-FFF2-40B4-BE49-F238E27FC236}">
                <a16:creationId xmlns:a16="http://schemas.microsoft.com/office/drawing/2014/main" id="{E8708D8F-16AA-2F9A-B343-899C49027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8" r="22426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CF2393-BB99-68A0-EC4F-40D1E031F6E3}"/>
              </a:ext>
            </a:extLst>
          </p:cNvPr>
          <p:cNvSpPr txBox="1"/>
          <p:nvPr/>
        </p:nvSpPr>
        <p:spPr>
          <a:xfrm>
            <a:off x="0" y="0"/>
            <a:ext cx="12192000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3450" b="1" dirty="0"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anose="02030504050205020304" pitchFamily="18" charset="0"/>
                <a:ea typeface="Malgun Gothic" panose="020B0503020000020004" pitchFamily="34" charset="-127"/>
              </a:rPr>
              <a:t>“REGARDING A FESTIVAL OR A NEW MOON OR SABBATHS”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FB3E9B-EB1A-93DC-2F67-247220ABBAF7}"/>
              </a:ext>
            </a:extLst>
          </p:cNvPr>
          <p:cNvSpPr txBox="1"/>
          <p:nvPr/>
        </p:nvSpPr>
        <p:spPr>
          <a:xfrm>
            <a:off x="0" y="623248"/>
            <a:ext cx="12188952" cy="5401479"/>
          </a:xfrm>
          <a:prstGeom prst="rect">
            <a:avLst/>
          </a:prstGeom>
          <a:noFill/>
          <a:effectLst>
            <a:glow rad="127000">
              <a:srgbClr val="FFC000"/>
            </a:glow>
          </a:effectLst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3450" b="1" i="0" u="none" strike="noStrike" kern="1200" cap="small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27000">
                  <a:prstClr val="black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+mn-ea"/>
              <a:cs typeface="+mn-cs"/>
            </a:endParaRPr>
          </a:p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450" b="1" i="0" u="none" strike="noStrike" kern="1200" cap="small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“A Festival”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“Three times you shall keep a feast to Me in the year”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“Passover” or “The Feast of Unleavened Bread”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“The Day of the </a:t>
            </a:r>
            <a:r>
              <a:rPr kumimoji="0" lang="en-US" sz="345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Firstfruits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” or “The Feast of the Harvest” or “The Feast of Weeks” or “Pentecost”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glow rad="1270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“The Feast of Ingathering” or “The Feast of Tabernacles”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Leviticus 23:33-44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2</a:t>
            </a:r>
            <a:r>
              <a:rPr kumimoji="0" lang="en-US" sz="34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nd</a:t>
            </a:r>
            <a:r>
              <a:rPr kumimoji="0" lang="en-US" sz="34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srgbClr val="FFC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+mn-ea"/>
                <a:cs typeface="+mn-cs"/>
              </a:rPr>
              <a:t> Corinthians 5:1-8</a:t>
            </a:r>
          </a:p>
        </p:txBody>
      </p:sp>
    </p:spTree>
    <p:extLst>
      <p:ext uri="{BB962C8B-B14F-4D97-AF65-F5344CB8AC3E}">
        <p14:creationId xmlns:p14="http://schemas.microsoft.com/office/powerpoint/2010/main" val="257966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F6B583-55E6-9029-E1CA-9339A1E90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7151B1-12E3-BBEB-D078-239939E97D8A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701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426844397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5293267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58860758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69642370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79459956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66296777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5817201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7721487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71381742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62052624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002944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5909011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90927419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21975315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310593988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82399203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8133776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88753032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43211544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76317945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359833497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09445058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1904587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58352667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ch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April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June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July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August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5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September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October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November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December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January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February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bg1"/>
                        </a:solidFill>
                        <a:latin typeface="Agency FB" panose="020B0503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Mar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64248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3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4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5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7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8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10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11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12</a:t>
                      </a:r>
                      <a:r>
                        <a:rPr lang="en-US" sz="1800" b="1" baseline="30000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32248"/>
                  </a:ext>
                </a:extLst>
              </a:tr>
              <a:tr h="18954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ABIB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Exodus 12:18 assigns Passover to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 and Exodus 13:4 calls Passover month Abib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NISAN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 calls it the 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ZIV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6:1 calls it the 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SIVAN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8:9 calls it the 3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rd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TAMMUZ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4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AB 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or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Unnamed in Scripture; Referred to as 5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ELUL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Nehemiah 6:15 mentions Elul, but does not assign its numeric value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ETHANIM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Kings 8:2 mentions Ethanim, but does not assign its numeric value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BUL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Kings 6:38 calls it the 8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CHISLEV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7:1 calls it the 9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TEBETH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2:16 calls it the 10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SHEBAT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Zechariah 1:7 calls it the 11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ADAR</a:t>
                      </a: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Esther 3:7, 13; 8:12; 9:1 call it the 12</a:t>
                      </a:r>
                      <a:r>
                        <a:rPr lang="en-US" sz="18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18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month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396479"/>
                  </a:ext>
                </a:extLst>
              </a:tr>
              <a:tr h="2286000"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PASSOVER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6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PENTECOST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st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TRUMPETS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9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-10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ATONEMENT</a:t>
                      </a:r>
                      <a:endParaRPr lang="en-US" sz="2000" b="0" baseline="3000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15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gency FB" panose="020B0503020202020204" pitchFamily="34" charset="0"/>
                        </a:rPr>
                        <a:t>TABERNACLES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25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DEDICATION</a:t>
                      </a: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14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-15</a:t>
                      </a:r>
                      <a:r>
                        <a:rPr lang="en-US" sz="2000" b="0" baseline="3000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th</a:t>
                      </a:r>
                      <a:r>
                        <a:rPr lang="en-US" sz="2000" b="0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FFFF00"/>
                          </a:solidFill>
                          <a:latin typeface="Agency FB" panose="020B0503020202020204" pitchFamily="34" charset="0"/>
                        </a:rPr>
                        <a:t>PURIM</a:t>
                      </a:r>
                      <a:endParaRPr lang="en-US" sz="2000" b="0" dirty="0">
                        <a:solidFill>
                          <a:srgbClr val="FFFF00"/>
                        </a:solidFill>
                        <a:latin typeface="Agency FB" panose="020B0503020202020204" pitchFamily="34" charset="0"/>
                      </a:endParaRPr>
                    </a:p>
                  </a:txBody>
                  <a:tcPr vert="vert27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82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213844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10423</TotalTime>
  <Words>1964</Words>
  <Application>Microsoft Office PowerPoint</Application>
  <PresentationFormat>Widescreen</PresentationFormat>
  <Paragraphs>539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Agency FB</vt:lpstr>
      <vt:lpstr>Aptos</vt:lpstr>
      <vt:lpstr>Aptos Display</vt:lpstr>
      <vt:lpstr>Arial</vt:lpstr>
      <vt:lpstr>Calibri</vt:lpstr>
      <vt:lpstr>Centaur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1360</cp:revision>
  <dcterms:created xsi:type="dcterms:W3CDTF">2023-05-27T00:35:32Z</dcterms:created>
  <dcterms:modified xsi:type="dcterms:W3CDTF">2025-12-21T22:54:22Z</dcterms:modified>
</cp:coreProperties>
</file>