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632" r:id="rId2"/>
    <p:sldId id="4704" r:id="rId3"/>
    <p:sldId id="4697" r:id="rId4"/>
    <p:sldId id="4701" r:id="rId5"/>
    <p:sldId id="4699" r:id="rId6"/>
    <p:sldId id="4703" r:id="rId7"/>
    <p:sldId id="4700" r:id="rId8"/>
    <p:sldId id="4696" r:id="rId9"/>
    <p:sldId id="4698" r:id="rId10"/>
    <p:sldId id="4702" r:id="rId11"/>
    <p:sldId id="4705" r:id="rId12"/>
    <p:sldId id="4695" r:id="rId13"/>
    <p:sldId id="4706" r:id="rId14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96633"/>
    <a:srgbClr val="FFCC66"/>
    <a:srgbClr val="336600"/>
    <a:srgbClr val="008000"/>
    <a:srgbClr val="003300"/>
    <a:srgbClr val="54381C"/>
    <a:srgbClr val="624120"/>
    <a:srgbClr val="6B4723"/>
    <a:srgbClr val="744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1" autoAdjust="0"/>
    <p:restoredTop sz="94485" autoAdjust="0"/>
  </p:normalViewPr>
  <p:slideViewPr>
    <p:cSldViewPr>
      <p:cViewPr varScale="1">
        <p:scale>
          <a:sx n="107" d="100"/>
          <a:sy n="107" d="100"/>
        </p:scale>
        <p:origin x="672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4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321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C6172-0049-4C7A-91B7-A2ECE3D37C7D}" type="datetimeFigureOut">
              <a:rPr lang="en-US" smtClean="0"/>
              <a:t>12/26/2025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BD7BA-935F-47B7-8BE6-D81DF12DD3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37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>
                <a:latin typeface="Arial" charset="0"/>
              </a:defRPr>
            </a:lvl1pPr>
          </a:lstStyle>
          <a:p>
            <a:fld id="{B763157F-30C3-4EDC-A9F5-C6EEB19B850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8784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DACE5-8C23-438B-B1B5-14D22F1611B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6493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CD1B6C-78DE-44E6-8834-976AFA83D68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165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121A3-1560-4D46-93C5-8D826383102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752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B60F78-9A45-4A35-9699-89316CF4A4E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02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9B114-55B9-4558-8266-1E0E01F3240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457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FDDDC-E38B-48D0-A043-7D50FB94CED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595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D2304-6C06-4B7A-8A3D-2A84998BB81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922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94BCE-1511-404B-BF51-6E68D8CD23D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806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A815AC-0A0E-4D81-A4CB-9A625675A96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943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33024-FD0B-452D-93C0-03D3A5BE00D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116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82732-8E61-49D6-94C3-F0F9A570061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127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charset="0"/>
              </a:defRPr>
            </a:lvl1pPr>
          </a:lstStyle>
          <a:p>
            <a:fld id="{94742E67-A8BC-4151-AD6D-B36AF428746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4892C-FB65-F7A0-2E70-F930F50D78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44"/>
          <a:stretch>
            <a:fillRect/>
          </a:stretch>
        </p:blipFill>
        <p:spPr>
          <a:xfrm>
            <a:off x="6856476" y="-3048"/>
            <a:ext cx="5332476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6858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2013" y="2687288"/>
            <a:ext cx="12192000" cy="1477328"/>
          </a:xfrm>
          <a:prstGeom prst="rect">
            <a:avLst/>
          </a:prstGeom>
          <a:solidFill>
            <a:srgbClr val="996633"/>
          </a:solidFill>
          <a:ln w="152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You Might Be a Pharisee</a:t>
            </a:r>
          </a:p>
        </p:txBody>
      </p:sp>
    </p:spTree>
    <p:extLst>
      <p:ext uri="{BB962C8B-B14F-4D97-AF65-F5344CB8AC3E}">
        <p14:creationId xmlns:p14="http://schemas.microsoft.com/office/powerpoint/2010/main" val="3885187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C67D5B-6C1A-B714-32D3-626733D358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44"/>
          <a:stretch>
            <a:fillRect/>
          </a:stretch>
        </p:blipFill>
        <p:spPr>
          <a:xfrm>
            <a:off x="6856476" y="-3048"/>
            <a:ext cx="5332476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2188952" cy="1477328"/>
          </a:xfrm>
          <a:prstGeom prst="rect">
            <a:avLst/>
          </a:prstGeom>
          <a:solidFill>
            <a:srgbClr val="996633"/>
          </a:solidFill>
          <a:ln w="152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You Might Be a Pharisee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2013" y="1477328"/>
            <a:ext cx="121920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indent="-1028700">
              <a:buFont typeface="+mj-lt"/>
              <a:buAutoNum type="romanUcPeriod" startAt="3"/>
            </a:pPr>
            <a:endParaRPr lang="en-US" sz="4500" cap="small" dirty="0">
              <a:ln>
                <a:solidFill>
                  <a:srgbClr val="996633"/>
                </a:solidFill>
              </a:ln>
              <a:solidFill>
                <a:srgbClr val="996633"/>
              </a:solidFill>
              <a:effectLst>
                <a:glow rad="304800">
                  <a:srgbClr val="FFFFCC"/>
                </a:glow>
              </a:effectLst>
              <a:latin typeface="High Tower Text" panose="02040502050506030303" pitchFamily="18" charset="0"/>
            </a:endParaRPr>
          </a:p>
          <a:p>
            <a:pPr marL="1143000" indent="-1143000">
              <a:buFont typeface="+mj-lt"/>
              <a:buAutoNum type="romanUcPeriod" startAt="9"/>
            </a:pPr>
            <a:r>
              <a:rPr lang="en-US" sz="6000" cap="small" dirty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glow rad="304800">
                    <a:srgbClr val="FFFFCC"/>
                  </a:glow>
                </a:effectLst>
                <a:latin typeface="High Tower Text" panose="02040502050506030303" pitchFamily="18" charset="0"/>
              </a:rPr>
              <a:t>If You Are Self-Righteous</a:t>
            </a:r>
            <a:r>
              <a:rPr lang="en-US" sz="6000" dirty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glow rad="304800">
                    <a:srgbClr val="FFFFCC"/>
                  </a:glow>
                </a:effectLst>
                <a:latin typeface="High Tower Text" panose="02040502050506030303" pitchFamily="18" charset="0"/>
              </a:rPr>
              <a:t>.</a:t>
            </a:r>
          </a:p>
          <a:p>
            <a:pPr marL="2514600" indent="-1371600">
              <a:buFont typeface="+mj-lt"/>
              <a:buAutoNum type="alphaUcPeriod"/>
            </a:pPr>
            <a:r>
              <a:rPr lang="en-US" sz="4500" dirty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glow rad="228600">
                    <a:srgbClr val="FFFFCC"/>
                  </a:glow>
                </a:effectLst>
                <a:latin typeface="High Tower Text" panose="02040502050506030303" pitchFamily="18" charset="0"/>
              </a:rPr>
              <a:t>Luke 18:9-14</a:t>
            </a:r>
          </a:p>
          <a:p>
            <a:pPr marL="2514600" indent="-1371600">
              <a:buFont typeface="+mj-lt"/>
              <a:buAutoNum type="alphaUcPeriod"/>
            </a:pPr>
            <a:r>
              <a:rPr lang="en-US" sz="4500" dirty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glow rad="228600">
                    <a:srgbClr val="FFFFCC"/>
                  </a:glow>
                </a:effectLst>
                <a:latin typeface="High Tower Text" panose="02040502050506030303" pitchFamily="18" charset="0"/>
              </a:rPr>
              <a:t>James 4:6</a:t>
            </a:r>
          </a:p>
        </p:txBody>
      </p:sp>
    </p:spTree>
    <p:extLst>
      <p:ext uri="{BB962C8B-B14F-4D97-AF65-F5344CB8AC3E}">
        <p14:creationId xmlns:p14="http://schemas.microsoft.com/office/powerpoint/2010/main" val="592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F70432-AF31-0612-6AED-7DF14FC2AE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44"/>
          <a:stretch>
            <a:fillRect/>
          </a:stretch>
        </p:blipFill>
        <p:spPr>
          <a:xfrm>
            <a:off x="6856476" y="-3048"/>
            <a:ext cx="5332476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6858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-9144"/>
            <a:ext cx="12188952" cy="1477328"/>
          </a:xfrm>
          <a:prstGeom prst="rect">
            <a:avLst/>
          </a:prstGeom>
          <a:solidFill>
            <a:srgbClr val="996633"/>
          </a:solidFill>
          <a:ln w="152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You Might Be a Pharisee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82" y="1463702"/>
            <a:ext cx="12192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indent="-1028700">
              <a:buFont typeface="+mj-lt"/>
              <a:buAutoNum type="romanUcPeriod" startAt="3"/>
            </a:pPr>
            <a:endParaRPr lang="en-US" sz="4500" cap="small" dirty="0">
              <a:ln>
                <a:solidFill>
                  <a:srgbClr val="996633"/>
                </a:solidFill>
              </a:ln>
              <a:solidFill>
                <a:srgbClr val="996633"/>
              </a:solidFill>
              <a:effectLst>
                <a:glow rad="304800">
                  <a:srgbClr val="FFFFCC"/>
                </a:glow>
              </a:effectLst>
              <a:latin typeface="High Tower Text" panose="02040502050506030303" pitchFamily="18" charset="0"/>
            </a:endParaRPr>
          </a:p>
          <a:p>
            <a:pPr marL="1143000" indent="-1143000">
              <a:buFont typeface="+mj-lt"/>
              <a:buAutoNum type="romanUcPeriod" startAt="10"/>
            </a:pPr>
            <a:r>
              <a:rPr lang="en-US" sz="6000" cap="small" dirty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glow rad="304800">
                    <a:srgbClr val="FFFFCC"/>
                  </a:glow>
                </a:effectLst>
                <a:latin typeface="High Tower Text" panose="02040502050506030303" pitchFamily="18" charset="0"/>
              </a:rPr>
              <a:t>If You Don’t Even Care You’re Wrong.</a:t>
            </a:r>
            <a:endParaRPr lang="en-US" sz="6000" dirty="0">
              <a:ln>
                <a:solidFill>
                  <a:srgbClr val="996633"/>
                </a:solidFill>
              </a:ln>
              <a:solidFill>
                <a:srgbClr val="996633"/>
              </a:solidFill>
              <a:effectLst>
                <a:glow rad="304800">
                  <a:srgbClr val="FFFFCC"/>
                </a:glow>
              </a:effectLst>
              <a:latin typeface="High Tower Text" panose="02040502050506030303" pitchFamily="18" charset="0"/>
            </a:endParaRPr>
          </a:p>
          <a:p>
            <a:pPr marL="2514600" indent="-1371600">
              <a:buFont typeface="+mj-lt"/>
              <a:buAutoNum type="alphaUcPeriod"/>
            </a:pPr>
            <a:r>
              <a:rPr lang="en-US" sz="4500" dirty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glow rad="228600">
                    <a:srgbClr val="FFFFCC"/>
                  </a:glow>
                </a:effectLst>
                <a:latin typeface="High Tower Text" panose="02040502050506030303" pitchFamily="18" charset="0"/>
              </a:rPr>
              <a:t>John 11:45-48</a:t>
            </a:r>
          </a:p>
          <a:p>
            <a:pPr marL="2514600" indent="-1371600">
              <a:buFont typeface="+mj-lt"/>
              <a:buAutoNum type="alphaUcPeriod"/>
            </a:pPr>
            <a:r>
              <a:rPr lang="en-US" sz="4500" dirty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glow rad="228600">
                    <a:srgbClr val="FFFFCC"/>
                  </a:glow>
                </a:effectLst>
                <a:latin typeface="High Tower Text" panose="02040502050506030303" pitchFamily="18" charset="0"/>
              </a:rPr>
              <a:t>Acts 4:13-17</a:t>
            </a:r>
          </a:p>
        </p:txBody>
      </p:sp>
    </p:spTree>
    <p:extLst>
      <p:ext uri="{BB962C8B-B14F-4D97-AF65-F5344CB8AC3E}">
        <p14:creationId xmlns:p14="http://schemas.microsoft.com/office/powerpoint/2010/main" val="322993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5A82AD-6E0D-B8D5-0D75-09886DD266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44"/>
          <a:stretch>
            <a:fillRect/>
          </a:stretch>
        </p:blipFill>
        <p:spPr>
          <a:xfrm>
            <a:off x="6856476" y="-3048"/>
            <a:ext cx="5332476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8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"/>
            <a:ext cx="12188952" cy="1477328"/>
          </a:xfrm>
          <a:prstGeom prst="rect">
            <a:avLst/>
          </a:prstGeom>
          <a:solidFill>
            <a:srgbClr val="996633"/>
          </a:solidFill>
          <a:ln w="152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You Might Be a Pharisee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477329"/>
            <a:ext cx="12192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romanUcPeriod"/>
            </a:pPr>
            <a:endParaRPr lang="en-US" sz="4500" cap="small" dirty="0">
              <a:ln>
                <a:solidFill>
                  <a:srgbClr val="996633"/>
                </a:solidFill>
              </a:ln>
              <a:solidFill>
                <a:srgbClr val="996633"/>
              </a:solidFill>
              <a:effectLst>
                <a:glow rad="304800">
                  <a:srgbClr val="FFFFCC"/>
                </a:glow>
              </a:effectLst>
              <a:latin typeface="High Tower Text" panose="02040502050506030303" pitchFamily="18" charset="0"/>
            </a:endParaRPr>
          </a:p>
          <a:p>
            <a:pPr marL="1143000" indent="-1143000">
              <a:buFont typeface="+mj-lt"/>
              <a:buAutoNum type="romanUcPeriod" startAt="11"/>
            </a:pPr>
            <a:r>
              <a:rPr lang="en-US" sz="6000" cap="small" dirty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glow rad="304800">
                    <a:srgbClr val="FFFFCC"/>
                  </a:glow>
                </a:effectLst>
                <a:latin typeface="High Tower Text" panose="02040502050506030303" pitchFamily="18" charset="0"/>
              </a:rPr>
              <a:t>If You Impose the Old Testament on Christians</a:t>
            </a:r>
            <a:r>
              <a:rPr lang="en-US" sz="6000" dirty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glow rad="304800">
                    <a:srgbClr val="FFFFCC"/>
                  </a:glow>
                </a:effectLst>
                <a:latin typeface="High Tower Text" panose="02040502050506030303" pitchFamily="18" charset="0"/>
              </a:rPr>
              <a:t>.</a:t>
            </a:r>
          </a:p>
          <a:p>
            <a:pPr marL="2514600" indent="-1371600">
              <a:buFont typeface="+mj-lt"/>
              <a:buAutoNum type="alphaUcPeriod"/>
            </a:pPr>
            <a:r>
              <a:rPr lang="en-US" sz="4500" dirty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glow rad="228600">
                    <a:srgbClr val="FFFFCC"/>
                  </a:glow>
                </a:effectLst>
                <a:latin typeface="High Tower Text" panose="02040502050506030303" pitchFamily="18" charset="0"/>
              </a:rPr>
              <a:t>Acts 15:5</a:t>
            </a:r>
          </a:p>
          <a:p>
            <a:pPr marL="2514600" indent="-1371600">
              <a:buFont typeface="+mj-lt"/>
              <a:buAutoNum type="alphaUcPeriod"/>
            </a:pPr>
            <a:r>
              <a:rPr lang="en-US" sz="4500" dirty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glow rad="228600">
                    <a:srgbClr val="FFFFCC"/>
                  </a:glow>
                </a:effectLst>
                <a:latin typeface="High Tower Text" panose="02040502050506030303" pitchFamily="18" charset="0"/>
              </a:rPr>
              <a:t>Galatians 5:1-6</a:t>
            </a:r>
          </a:p>
        </p:txBody>
      </p:sp>
    </p:spTree>
    <p:extLst>
      <p:ext uri="{BB962C8B-B14F-4D97-AF65-F5344CB8AC3E}">
        <p14:creationId xmlns:p14="http://schemas.microsoft.com/office/powerpoint/2010/main" val="19752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E6EDD6-9105-5114-1445-30232DCB16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44"/>
          <a:stretch>
            <a:fillRect/>
          </a:stretch>
        </p:blipFill>
        <p:spPr>
          <a:xfrm>
            <a:off x="6856476" y="-3048"/>
            <a:ext cx="5332476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2188952" cy="1477328"/>
          </a:xfrm>
          <a:prstGeom prst="rect">
            <a:avLst/>
          </a:prstGeom>
          <a:solidFill>
            <a:srgbClr val="996633"/>
          </a:solidFill>
          <a:ln w="152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You Might Be a Pharisee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3048" y="1477328"/>
            <a:ext cx="1219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indent="-1028700">
              <a:buFont typeface="+mj-lt"/>
              <a:buAutoNum type="romanUcPeriod" startAt="3"/>
            </a:pPr>
            <a:endParaRPr lang="en-US" sz="4500" cap="small" dirty="0">
              <a:ln>
                <a:solidFill>
                  <a:srgbClr val="996633"/>
                </a:solidFill>
              </a:ln>
              <a:solidFill>
                <a:srgbClr val="996633"/>
              </a:solidFill>
              <a:effectLst>
                <a:glow rad="304800">
                  <a:srgbClr val="FFFFCC"/>
                </a:glow>
              </a:effectLst>
              <a:latin typeface="High Tower Text" panose="02040502050506030303" pitchFamily="18" charset="0"/>
            </a:endParaRPr>
          </a:p>
          <a:p>
            <a:pPr marL="1143000" indent="-1143000">
              <a:buFont typeface="+mj-lt"/>
              <a:buAutoNum type="romanUcPeriod" startAt="12"/>
            </a:pPr>
            <a:r>
              <a:rPr lang="en-US" sz="6000" cap="small" dirty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glow rad="304800">
                    <a:srgbClr val="FFFFCC"/>
                  </a:glow>
                </a:effectLst>
                <a:latin typeface="High Tower Text" panose="02040502050506030303" pitchFamily="18" charset="0"/>
              </a:rPr>
              <a:t>If You Reject Baptism.</a:t>
            </a:r>
            <a:endParaRPr lang="en-US" sz="6000" dirty="0">
              <a:ln>
                <a:solidFill>
                  <a:srgbClr val="996633"/>
                </a:solidFill>
              </a:ln>
              <a:solidFill>
                <a:srgbClr val="996633"/>
              </a:solidFill>
              <a:effectLst>
                <a:glow rad="304800">
                  <a:srgbClr val="FFFFCC"/>
                </a:glow>
              </a:effectLst>
              <a:latin typeface="High Tower Text" panose="02040502050506030303" pitchFamily="18" charset="0"/>
            </a:endParaRPr>
          </a:p>
          <a:p>
            <a:pPr marL="2514600" indent="-1371600">
              <a:buFont typeface="+mj-lt"/>
              <a:buAutoNum type="alphaUcPeriod"/>
            </a:pPr>
            <a:r>
              <a:rPr lang="en-US" sz="4500" dirty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glow rad="228600">
                    <a:srgbClr val="FFFFCC"/>
                  </a:glow>
                </a:effectLst>
                <a:latin typeface="High Tower Text" panose="02040502050506030303" pitchFamily="18" charset="0"/>
              </a:rPr>
              <a:t>Luke 7:29-30</a:t>
            </a:r>
          </a:p>
          <a:p>
            <a:pPr marL="2514600" indent="-1371600">
              <a:buFont typeface="+mj-lt"/>
              <a:buAutoNum type="alphaUcPeriod"/>
            </a:pPr>
            <a:r>
              <a:rPr lang="en-US" sz="4500" dirty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glow rad="228600">
                    <a:srgbClr val="FFFFCC"/>
                  </a:glow>
                </a:effectLst>
                <a:latin typeface="High Tower Text" panose="02040502050506030303" pitchFamily="18" charset="0"/>
              </a:rPr>
              <a:t>1</a:t>
            </a:r>
            <a:r>
              <a:rPr lang="en-US" sz="4500" baseline="30000" dirty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glow rad="228600">
                    <a:srgbClr val="FFFFCC"/>
                  </a:glow>
                </a:effectLst>
                <a:latin typeface="High Tower Text" panose="02040502050506030303" pitchFamily="18" charset="0"/>
              </a:rPr>
              <a:t>st</a:t>
            </a:r>
            <a:r>
              <a:rPr lang="en-US" sz="4500" dirty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glow rad="228600">
                    <a:srgbClr val="FFFFCC"/>
                  </a:glow>
                </a:effectLst>
                <a:latin typeface="High Tower Text" panose="02040502050506030303" pitchFamily="18" charset="0"/>
              </a:rPr>
              <a:t> Peter 3:20-21</a:t>
            </a:r>
          </a:p>
        </p:txBody>
      </p:sp>
    </p:spTree>
    <p:extLst>
      <p:ext uri="{BB962C8B-B14F-4D97-AF65-F5344CB8AC3E}">
        <p14:creationId xmlns:p14="http://schemas.microsoft.com/office/powerpoint/2010/main" val="426256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D059B2-AADE-129E-E3C9-C8B8846E36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44"/>
          <a:stretch>
            <a:fillRect/>
          </a:stretch>
        </p:blipFill>
        <p:spPr>
          <a:xfrm>
            <a:off x="6856476" y="-3048"/>
            <a:ext cx="5332476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6858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2188952" cy="1477328"/>
          </a:xfrm>
          <a:prstGeom prst="rect">
            <a:avLst/>
          </a:prstGeom>
          <a:solidFill>
            <a:srgbClr val="996633"/>
          </a:solidFill>
          <a:ln w="152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You Might Be a Pharisee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477328"/>
            <a:ext cx="121889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indent="-1028700">
              <a:buFont typeface="+mj-lt"/>
              <a:buAutoNum type="romanUcPeriod" startAt="3"/>
            </a:pPr>
            <a:endParaRPr lang="en-US" sz="4500" cap="small" dirty="0">
              <a:ln>
                <a:solidFill>
                  <a:srgbClr val="996633"/>
                </a:solidFill>
              </a:ln>
              <a:solidFill>
                <a:srgbClr val="996633"/>
              </a:solidFill>
              <a:effectLst>
                <a:glow rad="304800">
                  <a:srgbClr val="FFFFCC"/>
                </a:glow>
              </a:effectLst>
              <a:latin typeface="High Tower Text" panose="02040502050506030303" pitchFamily="18" charset="0"/>
            </a:endParaRPr>
          </a:p>
          <a:p>
            <a:pPr marL="1143000" indent="-1143000">
              <a:buFont typeface="+mj-lt"/>
              <a:buAutoNum type="romanUcPeriod"/>
            </a:pPr>
            <a:r>
              <a:rPr lang="en-US" sz="6000" cap="small" dirty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glow rad="304800">
                    <a:srgbClr val="FFFFCC"/>
                  </a:glow>
                </a:effectLst>
                <a:latin typeface="High Tower Text" panose="02040502050506030303" pitchFamily="18" charset="0"/>
              </a:rPr>
              <a:t>If You Expect Miracles.</a:t>
            </a:r>
            <a:endParaRPr lang="en-US" sz="6000" dirty="0">
              <a:ln>
                <a:solidFill>
                  <a:srgbClr val="996633"/>
                </a:solidFill>
              </a:ln>
              <a:solidFill>
                <a:srgbClr val="996633"/>
              </a:solidFill>
              <a:effectLst>
                <a:glow rad="304800">
                  <a:srgbClr val="FFFFCC"/>
                </a:glow>
              </a:effectLst>
              <a:latin typeface="High Tower Text" panose="02040502050506030303" pitchFamily="18" charset="0"/>
            </a:endParaRPr>
          </a:p>
          <a:p>
            <a:pPr marL="2514600" indent="-1371600">
              <a:buFont typeface="+mj-lt"/>
              <a:buAutoNum type="alphaUcPeriod"/>
            </a:pPr>
            <a:r>
              <a:rPr lang="en-US" sz="4500" dirty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glow rad="228600">
                    <a:srgbClr val="FFFFCC"/>
                  </a:glow>
                </a:effectLst>
                <a:latin typeface="High Tower Text" panose="02040502050506030303" pitchFamily="18" charset="0"/>
              </a:rPr>
              <a:t>Matthew 12:38-42; 16:1-4</a:t>
            </a:r>
          </a:p>
          <a:p>
            <a:pPr marL="2514600" indent="-1371600">
              <a:buFont typeface="+mj-lt"/>
              <a:buAutoNum type="alphaUcPeriod"/>
            </a:pPr>
            <a:r>
              <a:rPr lang="en-US" sz="4500" dirty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glow rad="228600">
                    <a:srgbClr val="FFFFCC"/>
                  </a:glow>
                </a:effectLst>
                <a:latin typeface="High Tower Text" panose="02040502050506030303" pitchFamily="18" charset="0"/>
              </a:rPr>
              <a:t>1</a:t>
            </a:r>
            <a:r>
              <a:rPr lang="en-US" sz="4500" baseline="30000" dirty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glow rad="228600">
                    <a:srgbClr val="FFFFCC"/>
                  </a:glow>
                </a:effectLst>
                <a:latin typeface="High Tower Text" panose="02040502050506030303" pitchFamily="18" charset="0"/>
              </a:rPr>
              <a:t>st</a:t>
            </a:r>
            <a:r>
              <a:rPr lang="en-US" sz="4500" dirty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glow rad="228600">
                    <a:srgbClr val="FFFFCC"/>
                  </a:glow>
                </a:effectLst>
                <a:latin typeface="High Tower Text" panose="02040502050506030303" pitchFamily="18" charset="0"/>
              </a:rPr>
              <a:t> Corinthians 1:22-25</a:t>
            </a:r>
          </a:p>
        </p:txBody>
      </p:sp>
    </p:spTree>
    <p:extLst>
      <p:ext uri="{BB962C8B-B14F-4D97-AF65-F5344CB8AC3E}">
        <p14:creationId xmlns:p14="http://schemas.microsoft.com/office/powerpoint/2010/main" val="278574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B5F228-6702-A06F-950B-88B6E7275F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44"/>
          <a:stretch>
            <a:fillRect/>
          </a:stretch>
        </p:blipFill>
        <p:spPr>
          <a:xfrm>
            <a:off x="6856476" y="-3048"/>
            <a:ext cx="5332476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2188952" cy="1477328"/>
          </a:xfrm>
          <a:prstGeom prst="rect">
            <a:avLst/>
          </a:prstGeom>
          <a:solidFill>
            <a:srgbClr val="996633"/>
          </a:solidFill>
          <a:ln w="152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You Might Be a Pharisee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477328"/>
            <a:ext cx="121920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indent="-1028700">
              <a:buFont typeface="+mj-lt"/>
              <a:buAutoNum type="romanUcPeriod" startAt="3"/>
            </a:pPr>
            <a:endParaRPr lang="en-US" sz="4500" cap="small" dirty="0">
              <a:ln>
                <a:solidFill>
                  <a:srgbClr val="996633"/>
                </a:solidFill>
              </a:ln>
              <a:solidFill>
                <a:srgbClr val="996633"/>
              </a:solidFill>
              <a:effectLst>
                <a:glow rad="304800">
                  <a:srgbClr val="FFFFCC"/>
                </a:glow>
              </a:effectLst>
              <a:latin typeface="High Tower Text" panose="02040502050506030303" pitchFamily="18" charset="0"/>
            </a:endParaRPr>
          </a:p>
          <a:p>
            <a:pPr marL="1143000" indent="-1143000">
              <a:buFont typeface="+mj-lt"/>
              <a:buAutoNum type="romanUcPeriod" startAt="2"/>
            </a:pPr>
            <a:r>
              <a:rPr lang="en-US" sz="6000" cap="small" dirty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glow rad="304800">
                    <a:srgbClr val="FFFFCC"/>
                  </a:glow>
                </a:effectLst>
                <a:latin typeface="High Tower Text" panose="02040502050506030303" pitchFamily="18" charset="0"/>
              </a:rPr>
              <a:t>If You Elevate Tradition Above Revelation</a:t>
            </a:r>
            <a:r>
              <a:rPr lang="en-US" sz="6000" dirty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glow rad="304800">
                    <a:srgbClr val="FFFFCC"/>
                  </a:glow>
                </a:effectLst>
                <a:latin typeface="High Tower Text" panose="02040502050506030303" pitchFamily="18" charset="0"/>
              </a:rPr>
              <a:t>.</a:t>
            </a:r>
          </a:p>
          <a:p>
            <a:pPr marL="2514600" indent="-1371600">
              <a:buFont typeface="+mj-lt"/>
              <a:buAutoNum type="alphaUcPeriod"/>
            </a:pPr>
            <a:r>
              <a:rPr lang="en-US" sz="4500" dirty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glow rad="228600">
                    <a:srgbClr val="FFFFCC"/>
                  </a:glow>
                </a:effectLst>
                <a:latin typeface="High Tower Text" panose="02040502050506030303" pitchFamily="18" charset="0"/>
              </a:rPr>
              <a:t>Matthew 15:1-9</a:t>
            </a:r>
          </a:p>
          <a:p>
            <a:pPr marL="2514600" indent="-1371600">
              <a:buFont typeface="+mj-lt"/>
              <a:buAutoNum type="alphaUcPeriod"/>
            </a:pPr>
            <a:r>
              <a:rPr lang="en-US" sz="4500" dirty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glow rad="228600">
                    <a:srgbClr val="FFFFCC"/>
                  </a:glow>
                </a:effectLst>
                <a:latin typeface="High Tower Text" panose="02040502050506030303" pitchFamily="18" charset="0"/>
              </a:rPr>
              <a:t>Colossians 2:8</a:t>
            </a:r>
          </a:p>
        </p:txBody>
      </p:sp>
    </p:spTree>
    <p:extLst>
      <p:ext uri="{BB962C8B-B14F-4D97-AF65-F5344CB8AC3E}">
        <p14:creationId xmlns:p14="http://schemas.microsoft.com/office/powerpoint/2010/main" val="373346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16EBD2-A2D2-7C6D-4103-442677A0BC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44"/>
          <a:stretch>
            <a:fillRect/>
          </a:stretch>
        </p:blipFill>
        <p:spPr>
          <a:xfrm>
            <a:off x="6856476" y="-3048"/>
            <a:ext cx="5332476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2188952" cy="1477328"/>
          </a:xfrm>
          <a:prstGeom prst="rect">
            <a:avLst/>
          </a:prstGeom>
          <a:solidFill>
            <a:srgbClr val="996633"/>
          </a:solidFill>
          <a:ln w="152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You Might Be a Pharisee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2013" y="1477328"/>
            <a:ext cx="12192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indent="-1028700">
              <a:buFont typeface="+mj-lt"/>
              <a:buAutoNum type="romanUcPeriod" startAt="3"/>
            </a:pPr>
            <a:endParaRPr lang="en-US" sz="4500" cap="small" dirty="0">
              <a:ln>
                <a:solidFill>
                  <a:srgbClr val="996633"/>
                </a:solidFill>
              </a:ln>
              <a:solidFill>
                <a:srgbClr val="996633"/>
              </a:solidFill>
              <a:effectLst>
                <a:glow rad="304800">
                  <a:srgbClr val="FFFFCC"/>
                </a:glow>
              </a:effectLst>
              <a:latin typeface="High Tower Text" panose="02040502050506030303" pitchFamily="18" charset="0"/>
            </a:endParaRPr>
          </a:p>
          <a:p>
            <a:pPr marL="1143000" indent="-1143000">
              <a:buFont typeface="+mj-lt"/>
              <a:buAutoNum type="romanUcPeriod" startAt="3"/>
            </a:pPr>
            <a:r>
              <a:rPr lang="en-US" sz="6000" cap="small" dirty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glow rad="304800">
                    <a:srgbClr val="FFFFCC"/>
                  </a:glow>
                </a:effectLst>
                <a:latin typeface="High Tower Text" panose="02040502050506030303" pitchFamily="18" charset="0"/>
              </a:rPr>
              <a:t>If You Hold Others to Higher Standards than Yourself</a:t>
            </a:r>
            <a:r>
              <a:rPr lang="en-US" sz="6000" dirty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glow rad="304800">
                    <a:srgbClr val="FFFFCC"/>
                  </a:glow>
                </a:effectLst>
                <a:latin typeface="High Tower Text" panose="02040502050506030303" pitchFamily="18" charset="0"/>
              </a:rPr>
              <a:t>.</a:t>
            </a:r>
          </a:p>
          <a:p>
            <a:pPr marL="2514600" indent="-1371600">
              <a:buFont typeface="+mj-lt"/>
              <a:buAutoNum type="alphaUcPeriod"/>
            </a:pPr>
            <a:r>
              <a:rPr lang="en-US" sz="4500" dirty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glow rad="228600">
                    <a:srgbClr val="FFFFCC"/>
                  </a:glow>
                </a:effectLst>
                <a:latin typeface="High Tower Text" panose="02040502050506030303" pitchFamily="18" charset="0"/>
              </a:rPr>
              <a:t>Matthew 23:2-4</a:t>
            </a:r>
          </a:p>
          <a:p>
            <a:pPr marL="2514600" indent="-1371600">
              <a:buFont typeface="+mj-lt"/>
              <a:buAutoNum type="alphaUcPeriod"/>
            </a:pPr>
            <a:r>
              <a:rPr lang="en-US" sz="4500" dirty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glow rad="228600">
                    <a:srgbClr val="FFFFCC"/>
                  </a:glow>
                </a:effectLst>
                <a:latin typeface="High Tower Text" panose="02040502050506030303" pitchFamily="18" charset="0"/>
              </a:rPr>
              <a:t>Romans 2:21-24</a:t>
            </a:r>
          </a:p>
        </p:txBody>
      </p:sp>
    </p:spTree>
    <p:extLst>
      <p:ext uri="{BB962C8B-B14F-4D97-AF65-F5344CB8AC3E}">
        <p14:creationId xmlns:p14="http://schemas.microsoft.com/office/powerpoint/2010/main" val="338584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CE8D7F-FBB0-0682-856C-F71BBD0C19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44"/>
          <a:stretch>
            <a:fillRect/>
          </a:stretch>
        </p:blipFill>
        <p:spPr>
          <a:xfrm>
            <a:off x="6856476" y="-3048"/>
            <a:ext cx="5332476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2188952" cy="1477328"/>
          </a:xfrm>
          <a:prstGeom prst="rect">
            <a:avLst/>
          </a:prstGeom>
          <a:solidFill>
            <a:srgbClr val="996633"/>
          </a:solidFill>
          <a:ln w="152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You Might Be a Pharisee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477328"/>
            <a:ext cx="121920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indent="-1028700">
              <a:buFont typeface="+mj-lt"/>
              <a:buAutoNum type="romanUcPeriod" startAt="3"/>
            </a:pPr>
            <a:endParaRPr lang="en-US" sz="4500" cap="small" dirty="0">
              <a:ln>
                <a:solidFill>
                  <a:srgbClr val="996633"/>
                </a:solidFill>
              </a:ln>
              <a:solidFill>
                <a:srgbClr val="996633"/>
              </a:solidFill>
              <a:effectLst>
                <a:glow rad="304800">
                  <a:srgbClr val="FFFFCC"/>
                </a:glow>
              </a:effectLst>
              <a:latin typeface="High Tower Text" panose="02040502050506030303" pitchFamily="18" charset="0"/>
            </a:endParaRPr>
          </a:p>
          <a:p>
            <a:pPr marL="1143000" indent="-1143000">
              <a:buFont typeface="+mj-lt"/>
              <a:buAutoNum type="romanUcPeriod" startAt="4"/>
            </a:pPr>
            <a:r>
              <a:rPr lang="en-US" sz="6000" cap="small" dirty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glow rad="304800">
                    <a:srgbClr val="FFFFCC"/>
                  </a:glow>
                </a:effectLst>
                <a:latin typeface="High Tower Text" panose="02040502050506030303" pitchFamily="18" charset="0"/>
              </a:rPr>
              <a:t>If You Crave Exaltation</a:t>
            </a:r>
            <a:r>
              <a:rPr lang="en-US" sz="6000" dirty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glow rad="304800">
                    <a:srgbClr val="FFFFCC"/>
                  </a:glow>
                </a:effectLst>
                <a:latin typeface="High Tower Text" panose="02040502050506030303" pitchFamily="18" charset="0"/>
              </a:rPr>
              <a:t>.</a:t>
            </a:r>
          </a:p>
          <a:p>
            <a:pPr marL="2514600" indent="-1371600">
              <a:buFont typeface="+mj-lt"/>
              <a:buAutoNum type="alphaUcPeriod"/>
            </a:pPr>
            <a:r>
              <a:rPr lang="en-US" sz="4500" dirty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glow rad="228600">
                    <a:srgbClr val="FFFFCC"/>
                  </a:glow>
                </a:effectLst>
                <a:latin typeface="High Tower Text" panose="02040502050506030303" pitchFamily="18" charset="0"/>
              </a:rPr>
              <a:t>Matthew 23:5-12, 25-28</a:t>
            </a:r>
          </a:p>
          <a:p>
            <a:pPr marL="2514600" indent="-1371600">
              <a:buFont typeface="+mj-lt"/>
              <a:buAutoNum type="alphaUcPeriod"/>
            </a:pPr>
            <a:r>
              <a:rPr lang="en-US" sz="4500" dirty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glow rad="228600">
                    <a:srgbClr val="FFFFCC"/>
                  </a:glow>
                </a:effectLst>
                <a:latin typeface="High Tower Text" panose="02040502050506030303" pitchFamily="18" charset="0"/>
              </a:rPr>
              <a:t>Galatians 1:10</a:t>
            </a:r>
          </a:p>
        </p:txBody>
      </p:sp>
    </p:spTree>
    <p:extLst>
      <p:ext uri="{BB962C8B-B14F-4D97-AF65-F5344CB8AC3E}">
        <p14:creationId xmlns:p14="http://schemas.microsoft.com/office/powerpoint/2010/main" val="15942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951803-0A38-E839-195B-1E0F75E4F0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44"/>
          <a:stretch>
            <a:fillRect/>
          </a:stretch>
        </p:blipFill>
        <p:spPr>
          <a:xfrm>
            <a:off x="6856476" y="-3048"/>
            <a:ext cx="5332476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2188952" cy="1477328"/>
          </a:xfrm>
          <a:prstGeom prst="rect">
            <a:avLst/>
          </a:prstGeom>
          <a:solidFill>
            <a:srgbClr val="996633"/>
          </a:solidFill>
          <a:ln w="152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You Might Be a Pharisee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3048" y="1477328"/>
            <a:ext cx="12192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indent="-1028700">
              <a:buFont typeface="+mj-lt"/>
              <a:buAutoNum type="romanUcPeriod" startAt="3"/>
            </a:pPr>
            <a:endParaRPr lang="en-US" sz="4500" cap="small" dirty="0">
              <a:ln>
                <a:solidFill>
                  <a:srgbClr val="996633"/>
                </a:solidFill>
              </a:ln>
              <a:solidFill>
                <a:srgbClr val="996633"/>
              </a:solidFill>
              <a:effectLst>
                <a:glow rad="304800">
                  <a:srgbClr val="FFFFCC"/>
                </a:glow>
              </a:effectLst>
              <a:latin typeface="High Tower Text" panose="02040502050506030303" pitchFamily="18" charset="0"/>
            </a:endParaRPr>
          </a:p>
          <a:p>
            <a:pPr marL="1143000" indent="-1143000">
              <a:buFont typeface="+mj-lt"/>
              <a:buAutoNum type="romanUcPeriod" startAt="5"/>
            </a:pPr>
            <a:r>
              <a:rPr lang="en-US" sz="6000" cap="small" dirty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glow rad="304800">
                    <a:srgbClr val="FFFFCC"/>
                  </a:glow>
                </a:effectLst>
                <a:latin typeface="High Tower Text" panose="02040502050506030303" pitchFamily="18" charset="0"/>
              </a:rPr>
              <a:t>If You Disrupt Others’ Spiritual Progress</a:t>
            </a:r>
            <a:r>
              <a:rPr lang="en-US" sz="6000" dirty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glow rad="304800">
                    <a:srgbClr val="FFFFCC"/>
                  </a:glow>
                </a:effectLst>
                <a:latin typeface="High Tower Text" panose="02040502050506030303" pitchFamily="18" charset="0"/>
              </a:rPr>
              <a:t>.</a:t>
            </a:r>
          </a:p>
          <a:p>
            <a:pPr marL="2514600" indent="-1371600">
              <a:buFont typeface="+mj-lt"/>
              <a:buAutoNum type="alphaUcPeriod"/>
            </a:pPr>
            <a:r>
              <a:rPr lang="en-US" sz="4500" dirty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glow rad="228600">
                    <a:srgbClr val="FFFFCC"/>
                  </a:glow>
                </a:effectLst>
                <a:latin typeface="High Tower Text" panose="02040502050506030303" pitchFamily="18" charset="0"/>
              </a:rPr>
              <a:t>Matthew 23:13</a:t>
            </a:r>
          </a:p>
          <a:p>
            <a:pPr marL="2514600" indent="-1371600">
              <a:buFont typeface="+mj-lt"/>
              <a:buAutoNum type="alphaUcPeriod"/>
            </a:pPr>
            <a:r>
              <a:rPr lang="en-US" sz="4500" dirty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glow rad="228600">
                    <a:srgbClr val="FFFFCC"/>
                  </a:glow>
                </a:effectLst>
                <a:latin typeface="High Tower Text" panose="02040502050506030303" pitchFamily="18" charset="0"/>
              </a:rPr>
              <a:t>Acts 13:45; 17:13</a:t>
            </a:r>
          </a:p>
        </p:txBody>
      </p:sp>
    </p:spTree>
    <p:extLst>
      <p:ext uri="{BB962C8B-B14F-4D97-AF65-F5344CB8AC3E}">
        <p14:creationId xmlns:p14="http://schemas.microsoft.com/office/powerpoint/2010/main" val="346378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E7CB11-6619-A596-D711-0A677872B7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44"/>
          <a:stretch>
            <a:fillRect/>
          </a:stretch>
        </p:blipFill>
        <p:spPr>
          <a:xfrm>
            <a:off x="6856476" y="-3048"/>
            <a:ext cx="5332476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79"/>
            <a:ext cx="12188952" cy="1477328"/>
          </a:xfrm>
          <a:prstGeom prst="rect">
            <a:avLst/>
          </a:prstGeom>
          <a:solidFill>
            <a:srgbClr val="996633"/>
          </a:solidFill>
          <a:ln w="152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You Might Be a Pharisee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478007"/>
            <a:ext cx="1219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indent="-1028700">
              <a:buFont typeface="+mj-lt"/>
              <a:buAutoNum type="romanUcPeriod" startAt="3"/>
            </a:pPr>
            <a:endParaRPr lang="en-US" sz="4500" cap="small" dirty="0">
              <a:ln>
                <a:solidFill>
                  <a:srgbClr val="996633"/>
                </a:solidFill>
              </a:ln>
              <a:solidFill>
                <a:srgbClr val="996633"/>
              </a:solidFill>
              <a:effectLst>
                <a:glow rad="304800">
                  <a:srgbClr val="FFFFCC"/>
                </a:glow>
              </a:effectLst>
              <a:latin typeface="High Tower Text" panose="02040502050506030303" pitchFamily="18" charset="0"/>
            </a:endParaRPr>
          </a:p>
          <a:p>
            <a:pPr marL="1143000" indent="-1143000">
              <a:buFont typeface="+mj-lt"/>
              <a:buAutoNum type="romanUcPeriod" startAt="6"/>
            </a:pPr>
            <a:r>
              <a:rPr lang="en-US" sz="6000" cap="small" dirty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glow rad="304800">
                    <a:srgbClr val="FFFFCC"/>
                  </a:glow>
                </a:effectLst>
                <a:latin typeface="High Tower Text" panose="02040502050506030303" pitchFamily="18" charset="0"/>
              </a:rPr>
              <a:t>If You Love Money</a:t>
            </a:r>
            <a:r>
              <a:rPr lang="en-US" sz="6000" dirty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glow rad="304800">
                    <a:srgbClr val="FFFFCC"/>
                  </a:glow>
                </a:effectLst>
                <a:latin typeface="High Tower Text" panose="02040502050506030303" pitchFamily="18" charset="0"/>
              </a:rPr>
              <a:t>.</a:t>
            </a:r>
          </a:p>
          <a:p>
            <a:pPr marL="2514600" indent="-1371600">
              <a:buFont typeface="+mj-lt"/>
              <a:buAutoNum type="alphaUcPeriod"/>
            </a:pPr>
            <a:r>
              <a:rPr lang="en-US" sz="4500" dirty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glow rad="228600">
                    <a:srgbClr val="FFFFCC"/>
                  </a:glow>
                </a:effectLst>
                <a:latin typeface="High Tower Text" panose="02040502050506030303" pitchFamily="18" charset="0"/>
              </a:rPr>
              <a:t>Matthew 23:14; Luke 16:13-15, 17</a:t>
            </a:r>
          </a:p>
          <a:p>
            <a:pPr marL="2514600" indent="-1371600">
              <a:buFont typeface="+mj-lt"/>
              <a:buAutoNum type="alphaUcPeriod"/>
            </a:pPr>
            <a:r>
              <a:rPr lang="en-US" sz="4500" dirty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glow rad="228600">
                    <a:srgbClr val="FFFFCC"/>
                  </a:glow>
                </a:effectLst>
                <a:latin typeface="High Tower Text" panose="02040502050506030303" pitchFamily="18" charset="0"/>
              </a:rPr>
              <a:t>1</a:t>
            </a:r>
            <a:r>
              <a:rPr lang="en-US" sz="4500" baseline="30000" dirty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glow rad="228600">
                    <a:srgbClr val="FFFFCC"/>
                  </a:glow>
                </a:effectLst>
                <a:latin typeface="High Tower Text" panose="02040502050506030303" pitchFamily="18" charset="0"/>
              </a:rPr>
              <a:t>st</a:t>
            </a:r>
            <a:r>
              <a:rPr lang="en-US" sz="4500" dirty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glow rad="228600">
                    <a:srgbClr val="FFFFCC"/>
                  </a:glow>
                </a:effectLst>
                <a:latin typeface="High Tower Text" panose="02040502050506030303" pitchFamily="18" charset="0"/>
              </a:rPr>
              <a:t> Timothy 6:9-10</a:t>
            </a:r>
          </a:p>
        </p:txBody>
      </p:sp>
    </p:spTree>
    <p:extLst>
      <p:ext uri="{BB962C8B-B14F-4D97-AF65-F5344CB8AC3E}">
        <p14:creationId xmlns:p14="http://schemas.microsoft.com/office/powerpoint/2010/main" val="421352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67D136-243A-E397-8A49-D3A154A549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44"/>
          <a:stretch>
            <a:fillRect/>
          </a:stretch>
        </p:blipFill>
        <p:spPr>
          <a:xfrm>
            <a:off x="6856476" y="-3048"/>
            <a:ext cx="5332476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2188952" cy="1477328"/>
          </a:xfrm>
          <a:prstGeom prst="rect">
            <a:avLst/>
          </a:prstGeom>
          <a:solidFill>
            <a:srgbClr val="996633"/>
          </a:solidFill>
          <a:ln w="152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You Might Be a Pharisee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477328"/>
            <a:ext cx="12192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indent="-1028700">
              <a:buFont typeface="+mj-lt"/>
              <a:buAutoNum type="romanUcPeriod" startAt="2"/>
            </a:pPr>
            <a:endParaRPr lang="en-US" sz="4500" cap="small" dirty="0">
              <a:ln>
                <a:solidFill>
                  <a:srgbClr val="996633"/>
                </a:solidFill>
              </a:ln>
              <a:solidFill>
                <a:srgbClr val="996633"/>
              </a:solidFill>
              <a:effectLst>
                <a:glow rad="304800">
                  <a:srgbClr val="FFFFCC"/>
                </a:glow>
              </a:effectLst>
              <a:latin typeface="High Tower Text" panose="02040502050506030303" pitchFamily="18" charset="0"/>
            </a:endParaRPr>
          </a:p>
          <a:p>
            <a:pPr marL="1143000" indent="-1143000">
              <a:buFont typeface="+mj-lt"/>
              <a:buAutoNum type="romanUcPeriod" startAt="7"/>
            </a:pPr>
            <a:r>
              <a:rPr lang="en-US" sz="6000" cap="small" dirty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glow rad="304800">
                    <a:srgbClr val="FFFFCC"/>
                  </a:glow>
                </a:effectLst>
                <a:latin typeface="High Tower Text" panose="02040502050506030303" pitchFamily="18" charset="0"/>
              </a:rPr>
              <a:t>If You Overemphasize Making Converts</a:t>
            </a:r>
            <a:r>
              <a:rPr lang="en-US" sz="6000" dirty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glow rad="304800">
                    <a:srgbClr val="FFFFCC"/>
                  </a:glow>
                </a:effectLst>
                <a:latin typeface="High Tower Text" panose="02040502050506030303" pitchFamily="18" charset="0"/>
              </a:rPr>
              <a:t>.</a:t>
            </a:r>
          </a:p>
          <a:p>
            <a:pPr marL="2514600" indent="-1371600">
              <a:buFont typeface="+mj-lt"/>
              <a:buAutoNum type="alphaUcPeriod"/>
            </a:pPr>
            <a:r>
              <a:rPr lang="en-US" sz="4500" dirty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glow rad="228600">
                    <a:srgbClr val="FFFFCC"/>
                  </a:glow>
                </a:effectLst>
                <a:latin typeface="High Tower Text" panose="02040502050506030303" pitchFamily="18" charset="0"/>
              </a:rPr>
              <a:t>Matthew 23:15</a:t>
            </a:r>
          </a:p>
          <a:p>
            <a:pPr marL="2514600" indent="-1371600">
              <a:buFont typeface="+mj-lt"/>
              <a:buAutoNum type="alphaUcPeriod"/>
            </a:pPr>
            <a:r>
              <a:rPr lang="en-US" sz="4500" dirty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glow rad="228600">
                    <a:srgbClr val="FFFFCC"/>
                  </a:glow>
                </a:effectLst>
                <a:latin typeface="High Tower Text" panose="02040502050506030303" pitchFamily="18" charset="0"/>
              </a:rPr>
              <a:t>1</a:t>
            </a:r>
            <a:r>
              <a:rPr lang="en-US" sz="4500" baseline="30000" dirty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glow rad="228600">
                    <a:srgbClr val="FFFFCC"/>
                  </a:glow>
                </a:effectLst>
                <a:latin typeface="High Tower Text" panose="02040502050506030303" pitchFamily="18" charset="0"/>
              </a:rPr>
              <a:t>st</a:t>
            </a:r>
            <a:r>
              <a:rPr lang="en-US" sz="4500" dirty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glow rad="228600">
                    <a:srgbClr val="FFFFCC"/>
                  </a:glow>
                </a:effectLst>
                <a:latin typeface="High Tower Text" panose="02040502050506030303" pitchFamily="18" charset="0"/>
              </a:rPr>
              <a:t> Corinthians 1:17; 3:6</a:t>
            </a:r>
          </a:p>
        </p:txBody>
      </p:sp>
    </p:spTree>
    <p:extLst>
      <p:ext uri="{BB962C8B-B14F-4D97-AF65-F5344CB8AC3E}">
        <p14:creationId xmlns:p14="http://schemas.microsoft.com/office/powerpoint/2010/main" val="287977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A8FA5F-95BA-D2F0-E66E-4A5E373348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44"/>
          <a:stretch>
            <a:fillRect/>
          </a:stretch>
        </p:blipFill>
        <p:spPr>
          <a:xfrm>
            <a:off x="6856476" y="-3048"/>
            <a:ext cx="5332476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8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2188952" cy="1477328"/>
          </a:xfrm>
          <a:prstGeom prst="rect">
            <a:avLst/>
          </a:prstGeom>
          <a:solidFill>
            <a:srgbClr val="996633"/>
          </a:solidFill>
          <a:ln w="152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You Might Be a Pharisee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3048" y="1477328"/>
            <a:ext cx="121920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indent="-1028700">
              <a:buFont typeface="+mj-lt"/>
              <a:buAutoNum type="romanUcPeriod" startAt="3"/>
            </a:pPr>
            <a:endParaRPr lang="en-US" sz="4500" cap="small" dirty="0">
              <a:ln>
                <a:solidFill>
                  <a:srgbClr val="996633"/>
                </a:solidFill>
              </a:ln>
              <a:solidFill>
                <a:srgbClr val="996633"/>
              </a:solidFill>
              <a:effectLst>
                <a:glow rad="304800">
                  <a:srgbClr val="FFFFCC"/>
                </a:glow>
              </a:effectLst>
              <a:latin typeface="High Tower Text" panose="02040502050506030303" pitchFamily="18" charset="0"/>
            </a:endParaRPr>
          </a:p>
          <a:p>
            <a:pPr marL="1143000" indent="-1143000">
              <a:buFont typeface="+mj-lt"/>
              <a:buAutoNum type="romanUcPeriod" startAt="8"/>
            </a:pPr>
            <a:r>
              <a:rPr lang="en-US" sz="6000" cap="small" dirty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glow rad="304800">
                    <a:srgbClr val="FFFFCC"/>
                  </a:glow>
                </a:effectLst>
                <a:latin typeface="High Tower Text" panose="02040502050506030303" pitchFamily="18" charset="0"/>
              </a:rPr>
              <a:t>If You Honor the Faithful Dead While Opposing the Faithful Living</a:t>
            </a:r>
            <a:r>
              <a:rPr lang="en-US" sz="6000" dirty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glow rad="304800">
                    <a:srgbClr val="FFFFCC"/>
                  </a:glow>
                </a:effectLst>
                <a:latin typeface="High Tower Text" panose="02040502050506030303" pitchFamily="18" charset="0"/>
              </a:rPr>
              <a:t>.</a:t>
            </a:r>
          </a:p>
          <a:p>
            <a:pPr marL="2514600" indent="-1371600">
              <a:buFont typeface="+mj-lt"/>
              <a:buAutoNum type="alphaUcPeriod"/>
            </a:pPr>
            <a:r>
              <a:rPr lang="en-US" sz="4500" dirty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glow rad="228600">
                    <a:srgbClr val="FFFFCC"/>
                  </a:glow>
                </a:effectLst>
                <a:latin typeface="High Tower Text" panose="02040502050506030303" pitchFamily="18" charset="0"/>
              </a:rPr>
              <a:t>Matthew 23:29-31</a:t>
            </a:r>
          </a:p>
          <a:p>
            <a:pPr marL="2514600" indent="-1371600">
              <a:buFont typeface="+mj-lt"/>
              <a:buAutoNum type="alphaUcPeriod"/>
            </a:pPr>
            <a:r>
              <a:rPr lang="en-US" sz="4500" dirty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glow rad="228600">
                    <a:srgbClr val="FFFFCC"/>
                  </a:glow>
                </a:effectLst>
                <a:latin typeface="High Tower Text" panose="02040502050506030303" pitchFamily="18" charset="0"/>
              </a:rPr>
              <a:t>Philippians 3:17</a:t>
            </a:r>
          </a:p>
        </p:txBody>
      </p:sp>
    </p:spTree>
    <p:extLst>
      <p:ext uri="{BB962C8B-B14F-4D97-AF65-F5344CB8AC3E}">
        <p14:creationId xmlns:p14="http://schemas.microsoft.com/office/powerpoint/2010/main" val="153159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iesling" pitchFamily="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iesling" pitchFamily="2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TC103457485[[fn=Mesh]]</Template>
  <TotalTime>92708</TotalTime>
  <Words>215</Words>
  <Application>Microsoft Office PowerPoint</Application>
  <PresentationFormat>Widescreen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High Tower Text</vt:lpstr>
      <vt:lpstr>Riesling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“Woman Of Samaria”</dc:title>
  <dc:creator>Bryan Dockens</dc:creator>
  <cp:lastModifiedBy>Bryan Dockens</cp:lastModifiedBy>
  <cp:revision>4371</cp:revision>
  <cp:lastPrinted>2015-06-23T03:07:58Z</cp:lastPrinted>
  <dcterms:created xsi:type="dcterms:W3CDTF">2012-04-22T00:49:23Z</dcterms:created>
  <dcterms:modified xsi:type="dcterms:W3CDTF">2025-12-27T05:22:48Z</dcterms:modified>
</cp:coreProperties>
</file>