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sldIdLst>
    <p:sldId id="256" r:id="rId3"/>
    <p:sldId id="258" r:id="rId4"/>
    <p:sldId id="261" r:id="rId5"/>
    <p:sldId id="264" r:id="rId6"/>
    <p:sldId id="265" r:id="rId7"/>
    <p:sldId id="266" r:id="rId8"/>
    <p:sldId id="267" r:id="rId9"/>
    <p:sldId id="268" r:id="rId10"/>
    <p:sldId id="269" r:id="rId11"/>
    <p:sldId id="270" r:id="rId12"/>
    <p:sldId id="271" r:id="rId13"/>
    <p:sldId id="272" r:id="rId14"/>
    <p:sldId id="273" r:id="rId15"/>
    <p:sldId id="274" r:id="rId16"/>
    <p:sldId id="276" r:id="rId17"/>
    <p:sldId id="277" r:id="rId18"/>
    <p:sldId id="278" r:id="rId19"/>
    <p:sldId id="279" r:id="rId20"/>
    <p:sldId id="280"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1408"/>
    <a:srgbClr val="CE9329"/>
    <a:srgbClr val="BF63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90" d="100"/>
          <a:sy n="90" d="100"/>
        </p:scale>
        <p:origin x="528" y="-120"/>
      </p:cViewPr>
      <p:guideLst/>
    </p:cSldViewPr>
  </p:slideViewPr>
  <p:notesTextViewPr>
    <p:cViewPr>
      <p:scale>
        <a:sx n="1" d="1"/>
        <a:sy n="1" d="1"/>
      </p:scale>
      <p:origin x="0" y="0"/>
    </p:cViewPr>
  </p:notesTextViewPr>
  <p:sorterViewPr>
    <p:cViewPr varScale="1">
      <p:scale>
        <a:sx n="100" d="100"/>
        <a:sy n="100" d="100"/>
      </p:scale>
      <p:origin x="0" y="-28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992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83C5-14CB-137B-EB91-71F8FB7BA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E6B5D5-BA75-53DE-E8FA-9D0C2E29A9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76DDD-C929-1847-9223-F046E00347E2}"/>
              </a:ext>
            </a:extLst>
          </p:cNvPr>
          <p:cNvSpPr>
            <a:spLocks noGrp="1"/>
          </p:cNvSpPr>
          <p:nvPr>
            <p:ph type="dt" sz="half" idx="10"/>
          </p:nvPr>
        </p:nvSpPr>
        <p:spPr/>
        <p:txBody>
          <a:bodyPr/>
          <a:lstStyle/>
          <a:p>
            <a:fld id="{86CEEB1F-0122-4A19-81C8-1BB2BBDCC7DD}" type="datetimeFigureOut">
              <a:rPr lang="en-US" smtClean="0"/>
              <a:t>4/24/2026</a:t>
            </a:fld>
            <a:endParaRPr lang="en-US"/>
          </a:p>
        </p:txBody>
      </p:sp>
      <p:sp>
        <p:nvSpPr>
          <p:cNvPr id="5" name="Footer Placeholder 4">
            <a:extLst>
              <a:ext uri="{FF2B5EF4-FFF2-40B4-BE49-F238E27FC236}">
                <a16:creationId xmlns:a16="http://schemas.microsoft.com/office/drawing/2014/main" id="{F17458DB-17E0-1AA6-2880-0D3145CD2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3ACF3-A36A-636D-AA9A-277CD409B866}"/>
              </a:ext>
            </a:extLst>
          </p:cNvPr>
          <p:cNvSpPr>
            <a:spLocks noGrp="1"/>
          </p:cNvSpPr>
          <p:nvPr>
            <p:ph type="sldNum" sz="quarter" idx="12"/>
          </p:nvPr>
        </p:nvSpPr>
        <p:spPr/>
        <p:txBody>
          <a:bodyPr/>
          <a:lstStyle/>
          <a:p>
            <a:fld id="{A62C703D-918B-4571-969F-26CE05A97515}" type="slidenum">
              <a:rPr lang="en-US" smtClean="0"/>
              <a:t>‹#›</a:t>
            </a:fld>
            <a:endParaRPr lang="en-US"/>
          </a:p>
        </p:txBody>
      </p:sp>
    </p:spTree>
    <p:extLst>
      <p:ext uri="{BB962C8B-B14F-4D97-AF65-F5344CB8AC3E}">
        <p14:creationId xmlns:p14="http://schemas.microsoft.com/office/powerpoint/2010/main" val="389486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D3F2-8F72-D736-E875-E4A70B0EDB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A418B2-E935-34FA-A5D7-7217F24AB7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6421EA-9638-A38A-E9CD-803F0BA0E2B6}"/>
              </a:ext>
            </a:extLst>
          </p:cNvPr>
          <p:cNvSpPr>
            <a:spLocks noGrp="1"/>
          </p:cNvSpPr>
          <p:nvPr>
            <p:ph type="dt" sz="half" idx="10"/>
          </p:nvPr>
        </p:nvSpPr>
        <p:spPr/>
        <p:txBody>
          <a:bodyPr/>
          <a:lstStyle/>
          <a:p>
            <a:fld id="{86CEEB1F-0122-4A19-81C8-1BB2BBDCC7DD}" type="datetimeFigureOut">
              <a:rPr lang="en-US" smtClean="0"/>
              <a:t>4/24/2026</a:t>
            </a:fld>
            <a:endParaRPr lang="en-US"/>
          </a:p>
        </p:txBody>
      </p:sp>
      <p:sp>
        <p:nvSpPr>
          <p:cNvPr id="5" name="Footer Placeholder 4">
            <a:extLst>
              <a:ext uri="{FF2B5EF4-FFF2-40B4-BE49-F238E27FC236}">
                <a16:creationId xmlns:a16="http://schemas.microsoft.com/office/drawing/2014/main" id="{65935308-94DB-721C-A6ED-37D66B530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2628F-1E28-449A-BAEB-45C5E0499D3B}"/>
              </a:ext>
            </a:extLst>
          </p:cNvPr>
          <p:cNvSpPr>
            <a:spLocks noGrp="1"/>
          </p:cNvSpPr>
          <p:nvPr>
            <p:ph type="sldNum" sz="quarter" idx="12"/>
          </p:nvPr>
        </p:nvSpPr>
        <p:spPr/>
        <p:txBody>
          <a:bodyPr/>
          <a:lstStyle/>
          <a:p>
            <a:fld id="{A62C703D-918B-4571-969F-26CE05A97515}" type="slidenum">
              <a:rPr lang="en-US" smtClean="0"/>
              <a:t>‹#›</a:t>
            </a:fld>
            <a:endParaRPr lang="en-US"/>
          </a:p>
        </p:txBody>
      </p:sp>
    </p:spTree>
    <p:extLst>
      <p:ext uri="{BB962C8B-B14F-4D97-AF65-F5344CB8AC3E}">
        <p14:creationId xmlns:p14="http://schemas.microsoft.com/office/powerpoint/2010/main" val="2382566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9461-EFC3-B18A-83B0-437A918A6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FE699-C600-AB73-5C6F-9C20A0E0FD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14AB20-2165-C57D-24AF-4DC32A092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3CCFB8-2E4E-446C-FC43-2E8CAA868B34}"/>
              </a:ext>
            </a:extLst>
          </p:cNvPr>
          <p:cNvSpPr>
            <a:spLocks noGrp="1"/>
          </p:cNvSpPr>
          <p:nvPr>
            <p:ph type="dt" sz="half" idx="10"/>
          </p:nvPr>
        </p:nvSpPr>
        <p:spPr/>
        <p:txBody>
          <a:bodyPr/>
          <a:lstStyle/>
          <a:p>
            <a:fld id="{86CEEB1F-0122-4A19-81C8-1BB2BBDCC7DD}" type="datetimeFigureOut">
              <a:rPr lang="en-US" smtClean="0"/>
              <a:t>4/24/2026</a:t>
            </a:fld>
            <a:endParaRPr lang="en-US"/>
          </a:p>
        </p:txBody>
      </p:sp>
      <p:sp>
        <p:nvSpPr>
          <p:cNvPr id="6" name="Footer Placeholder 5">
            <a:extLst>
              <a:ext uri="{FF2B5EF4-FFF2-40B4-BE49-F238E27FC236}">
                <a16:creationId xmlns:a16="http://schemas.microsoft.com/office/drawing/2014/main" id="{95807D9F-B8DD-C2A0-7E32-B25AA56E1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1DA40-B24B-66AE-0794-80A57BEEB0F4}"/>
              </a:ext>
            </a:extLst>
          </p:cNvPr>
          <p:cNvSpPr>
            <a:spLocks noGrp="1"/>
          </p:cNvSpPr>
          <p:nvPr>
            <p:ph type="sldNum" sz="quarter" idx="12"/>
          </p:nvPr>
        </p:nvSpPr>
        <p:spPr/>
        <p:txBody>
          <a:bodyPr/>
          <a:lstStyle/>
          <a:p>
            <a:fld id="{A62C703D-918B-4571-969F-26CE05A97515}" type="slidenum">
              <a:rPr lang="en-US" smtClean="0"/>
              <a:t>‹#›</a:t>
            </a:fld>
            <a:endParaRPr lang="en-US"/>
          </a:p>
        </p:txBody>
      </p:sp>
    </p:spTree>
    <p:extLst>
      <p:ext uri="{BB962C8B-B14F-4D97-AF65-F5344CB8AC3E}">
        <p14:creationId xmlns:p14="http://schemas.microsoft.com/office/powerpoint/2010/main" val="3492996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970F-8FFE-376B-EDF6-97419B30A6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6F467A-ACC9-69E5-C7B8-681A4BB6C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BDA59-1987-80D5-162E-D1EA368127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B8BDA8-73F5-6E89-E3E6-6562B1A12C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B3E4B2-C8DF-47EE-F87E-8D37EAB867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CC705-A816-681F-AD3F-B91DE3266EF0}"/>
              </a:ext>
            </a:extLst>
          </p:cNvPr>
          <p:cNvSpPr>
            <a:spLocks noGrp="1"/>
          </p:cNvSpPr>
          <p:nvPr>
            <p:ph type="dt" sz="half" idx="10"/>
          </p:nvPr>
        </p:nvSpPr>
        <p:spPr/>
        <p:txBody>
          <a:bodyPr/>
          <a:lstStyle/>
          <a:p>
            <a:fld id="{86CEEB1F-0122-4A19-81C8-1BB2BBDCC7DD}" type="datetimeFigureOut">
              <a:rPr lang="en-US" smtClean="0"/>
              <a:t>4/24/2026</a:t>
            </a:fld>
            <a:endParaRPr lang="en-US"/>
          </a:p>
        </p:txBody>
      </p:sp>
      <p:sp>
        <p:nvSpPr>
          <p:cNvPr id="8" name="Footer Placeholder 7">
            <a:extLst>
              <a:ext uri="{FF2B5EF4-FFF2-40B4-BE49-F238E27FC236}">
                <a16:creationId xmlns:a16="http://schemas.microsoft.com/office/drawing/2014/main" id="{490F2207-14CC-01A4-C264-7B8F38E954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CEF21B-0ADF-F08B-9D21-87DDEE6B3F85}"/>
              </a:ext>
            </a:extLst>
          </p:cNvPr>
          <p:cNvSpPr>
            <a:spLocks noGrp="1"/>
          </p:cNvSpPr>
          <p:nvPr>
            <p:ph type="sldNum" sz="quarter" idx="12"/>
          </p:nvPr>
        </p:nvSpPr>
        <p:spPr/>
        <p:txBody>
          <a:bodyPr/>
          <a:lstStyle/>
          <a:p>
            <a:fld id="{A62C703D-918B-4571-969F-26CE05A97515}" type="slidenum">
              <a:rPr lang="en-US" smtClean="0"/>
              <a:t>‹#›</a:t>
            </a:fld>
            <a:endParaRPr lang="en-US"/>
          </a:p>
        </p:txBody>
      </p:sp>
    </p:spTree>
    <p:extLst>
      <p:ext uri="{BB962C8B-B14F-4D97-AF65-F5344CB8AC3E}">
        <p14:creationId xmlns:p14="http://schemas.microsoft.com/office/powerpoint/2010/main" val="739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9438-1550-112C-2712-DC7953EAEB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2336D8-955C-19AD-F557-F6E0B2CDF15E}"/>
              </a:ext>
            </a:extLst>
          </p:cNvPr>
          <p:cNvSpPr>
            <a:spLocks noGrp="1"/>
          </p:cNvSpPr>
          <p:nvPr>
            <p:ph type="dt" sz="half" idx="10"/>
          </p:nvPr>
        </p:nvSpPr>
        <p:spPr/>
        <p:txBody>
          <a:bodyPr/>
          <a:lstStyle/>
          <a:p>
            <a:fld id="{86CEEB1F-0122-4A19-81C8-1BB2BBDCC7DD}" type="datetimeFigureOut">
              <a:rPr lang="en-US" smtClean="0"/>
              <a:t>4/24/2026</a:t>
            </a:fld>
            <a:endParaRPr lang="en-US"/>
          </a:p>
        </p:txBody>
      </p:sp>
      <p:sp>
        <p:nvSpPr>
          <p:cNvPr id="4" name="Footer Placeholder 3">
            <a:extLst>
              <a:ext uri="{FF2B5EF4-FFF2-40B4-BE49-F238E27FC236}">
                <a16:creationId xmlns:a16="http://schemas.microsoft.com/office/drawing/2014/main" id="{D09BF342-FD11-89AA-0667-592D0AE41C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BE2B3C-4303-3A6E-EF45-E79B7A4ADF13}"/>
              </a:ext>
            </a:extLst>
          </p:cNvPr>
          <p:cNvSpPr>
            <a:spLocks noGrp="1"/>
          </p:cNvSpPr>
          <p:nvPr>
            <p:ph type="sldNum" sz="quarter" idx="12"/>
          </p:nvPr>
        </p:nvSpPr>
        <p:spPr/>
        <p:txBody>
          <a:bodyPr/>
          <a:lstStyle/>
          <a:p>
            <a:fld id="{A62C703D-918B-4571-969F-26CE05A97515}" type="slidenum">
              <a:rPr lang="en-US" smtClean="0"/>
              <a:t>‹#›</a:t>
            </a:fld>
            <a:endParaRPr lang="en-US"/>
          </a:p>
        </p:txBody>
      </p:sp>
    </p:spTree>
    <p:extLst>
      <p:ext uri="{BB962C8B-B14F-4D97-AF65-F5344CB8AC3E}">
        <p14:creationId xmlns:p14="http://schemas.microsoft.com/office/powerpoint/2010/main" val="730833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49FCD-CF2B-B740-EEA8-07960A680F02}"/>
              </a:ext>
            </a:extLst>
          </p:cNvPr>
          <p:cNvSpPr>
            <a:spLocks noGrp="1"/>
          </p:cNvSpPr>
          <p:nvPr>
            <p:ph type="dt" sz="half" idx="10"/>
          </p:nvPr>
        </p:nvSpPr>
        <p:spPr/>
        <p:txBody>
          <a:bodyPr/>
          <a:lstStyle/>
          <a:p>
            <a:fld id="{86CEEB1F-0122-4A19-81C8-1BB2BBDCC7DD}" type="datetimeFigureOut">
              <a:rPr lang="en-US" smtClean="0"/>
              <a:t>4/24/2026</a:t>
            </a:fld>
            <a:endParaRPr lang="en-US"/>
          </a:p>
        </p:txBody>
      </p:sp>
      <p:sp>
        <p:nvSpPr>
          <p:cNvPr id="3" name="Footer Placeholder 2">
            <a:extLst>
              <a:ext uri="{FF2B5EF4-FFF2-40B4-BE49-F238E27FC236}">
                <a16:creationId xmlns:a16="http://schemas.microsoft.com/office/drawing/2014/main" id="{035AC457-16FA-830B-7BCD-E2325DE6F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1EAEA4-AAD4-BDA8-2BD9-96CBE38A286F}"/>
              </a:ext>
            </a:extLst>
          </p:cNvPr>
          <p:cNvSpPr>
            <a:spLocks noGrp="1"/>
          </p:cNvSpPr>
          <p:nvPr>
            <p:ph type="sldNum" sz="quarter" idx="12"/>
          </p:nvPr>
        </p:nvSpPr>
        <p:spPr/>
        <p:txBody>
          <a:bodyPr/>
          <a:lstStyle/>
          <a:p>
            <a:fld id="{A62C703D-918B-4571-969F-26CE05A97515}" type="slidenum">
              <a:rPr lang="en-US" smtClean="0"/>
              <a:t>‹#›</a:t>
            </a:fld>
            <a:endParaRPr lang="en-US"/>
          </a:p>
        </p:txBody>
      </p:sp>
    </p:spTree>
    <p:extLst>
      <p:ext uri="{BB962C8B-B14F-4D97-AF65-F5344CB8AC3E}">
        <p14:creationId xmlns:p14="http://schemas.microsoft.com/office/powerpoint/2010/main" val="1547131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EEC6-E960-28BB-688B-665938A4B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F5A473-CB00-0614-C6C1-F8593C03FE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33C554-ADDE-AA0B-84DE-0528BC3CA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D00167-1357-724A-4443-04B4F6DB2990}"/>
              </a:ext>
            </a:extLst>
          </p:cNvPr>
          <p:cNvSpPr>
            <a:spLocks noGrp="1"/>
          </p:cNvSpPr>
          <p:nvPr>
            <p:ph type="dt" sz="half" idx="10"/>
          </p:nvPr>
        </p:nvSpPr>
        <p:spPr/>
        <p:txBody>
          <a:bodyPr/>
          <a:lstStyle/>
          <a:p>
            <a:fld id="{86CEEB1F-0122-4A19-81C8-1BB2BBDCC7DD}" type="datetimeFigureOut">
              <a:rPr lang="en-US" smtClean="0"/>
              <a:t>4/24/2026</a:t>
            </a:fld>
            <a:endParaRPr lang="en-US"/>
          </a:p>
        </p:txBody>
      </p:sp>
      <p:sp>
        <p:nvSpPr>
          <p:cNvPr id="6" name="Footer Placeholder 5">
            <a:extLst>
              <a:ext uri="{FF2B5EF4-FFF2-40B4-BE49-F238E27FC236}">
                <a16:creationId xmlns:a16="http://schemas.microsoft.com/office/drawing/2014/main" id="{195383AA-176B-400E-9BE8-A263E57BF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7BFF8-547E-6DDD-8814-ECF5018EFC9E}"/>
              </a:ext>
            </a:extLst>
          </p:cNvPr>
          <p:cNvSpPr>
            <a:spLocks noGrp="1"/>
          </p:cNvSpPr>
          <p:nvPr>
            <p:ph type="sldNum" sz="quarter" idx="12"/>
          </p:nvPr>
        </p:nvSpPr>
        <p:spPr/>
        <p:txBody>
          <a:bodyPr/>
          <a:lstStyle/>
          <a:p>
            <a:fld id="{A62C703D-918B-4571-969F-26CE05A97515}" type="slidenum">
              <a:rPr lang="en-US" smtClean="0"/>
              <a:t>‹#›</a:t>
            </a:fld>
            <a:endParaRPr lang="en-US"/>
          </a:p>
        </p:txBody>
      </p:sp>
    </p:spTree>
    <p:extLst>
      <p:ext uri="{BB962C8B-B14F-4D97-AF65-F5344CB8AC3E}">
        <p14:creationId xmlns:p14="http://schemas.microsoft.com/office/powerpoint/2010/main" val="2721413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2814-A2D4-A32C-5BCD-BCE7ADCF5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FD4E97-05E1-206E-3136-EF4F3558CC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701774-2A09-0FA3-FC7A-9047BE37B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D0C90-7385-668A-ECE1-6BD638C97F3C}"/>
              </a:ext>
            </a:extLst>
          </p:cNvPr>
          <p:cNvSpPr>
            <a:spLocks noGrp="1"/>
          </p:cNvSpPr>
          <p:nvPr>
            <p:ph type="dt" sz="half" idx="10"/>
          </p:nvPr>
        </p:nvSpPr>
        <p:spPr/>
        <p:txBody>
          <a:bodyPr/>
          <a:lstStyle/>
          <a:p>
            <a:fld id="{86CEEB1F-0122-4A19-81C8-1BB2BBDCC7DD}" type="datetimeFigureOut">
              <a:rPr lang="en-US" smtClean="0"/>
              <a:t>4/24/2026</a:t>
            </a:fld>
            <a:endParaRPr lang="en-US"/>
          </a:p>
        </p:txBody>
      </p:sp>
      <p:sp>
        <p:nvSpPr>
          <p:cNvPr id="6" name="Footer Placeholder 5">
            <a:extLst>
              <a:ext uri="{FF2B5EF4-FFF2-40B4-BE49-F238E27FC236}">
                <a16:creationId xmlns:a16="http://schemas.microsoft.com/office/drawing/2014/main" id="{F814EB0E-2EBF-E7CE-8B61-7A98EC324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04D62-2E1B-247E-CD2D-C2178235B3FC}"/>
              </a:ext>
            </a:extLst>
          </p:cNvPr>
          <p:cNvSpPr>
            <a:spLocks noGrp="1"/>
          </p:cNvSpPr>
          <p:nvPr>
            <p:ph type="sldNum" sz="quarter" idx="12"/>
          </p:nvPr>
        </p:nvSpPr>
        <p:spPr/>
        <p:txBody>
          <a:bodyPr/>
          <a:lstStyle/>
          <a:p>
            <a:fld id="{A62C703D-918B-4571-969F-26CE05A97515}" type="slidenum">
              <a:rPr lang="en-US" smtClean="0"/>
              <a:t>‹#›</a:t>
            </a:fld>
            <a:endParaRPr lang="en-US"/>
          </a:p>
        </p:txBody>
      </p:sp>
    </p:spTree>
    <p:extLst>
      <p:ext uri="{BB962C8B-B14F-4D97-AF65-F5344CB8AC3E}">
        <p14:creationId xmlns:p14="http://schemas.microsoft.com/office/powerpoint/2010/main" val="1686231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CE37-3EB9-D4AC-E849-70EB7451C2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F1AB24-DA51-FCBF-2FB9-F77173F0FB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14F0D-CA48-2875-B565-4BA7F93C25E1}"/>
              </a:ext>
            </a:extLst>
          </p:cNvPr>
          <p:cNvSpPr>
            <a:spLocks noGrp="1"/>
          </p:cNvSpPr>
          <p:nvPr>
            <p:ph type="dt" sz="half" idx="10"/>
          </p:nvPr>
        </p:nvSpPr>
        <p:spPr/>
        <p:txBody>
          <a:bodyPr/>
          <a:lstStyle/>
          <a:p>
            <a:fld id="{86CEEB1F-0122-4A19-81C8-1BB2BBDCC7DD}" type="datetimeFigureOut">
              <a:rPr lang="en-US" smtClean="0"/>
              <a:t>4/24/2026</a:t>
            </a:fld>
            <a:endParaRPr lang="en-US"/>
          </a:p>
        </p:txBody>
      </p:sp>
      <p:sp>
        <p:nvSpPr>
          <p:cNvPr id="5" name="Footer Placeholder 4">
            <a:extLst>
              <a:ext uri="{FF2B5EF4-FFF2-40B4-BE49-F238E27FC236}">
                <a16:creationId xmlns:a16="http://schemas.microsoft.com/office/drawing/2014/main" id="{CBEBE909-E9FD-C96E-9FD4-0DAD0C232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DED85-FF4D-3F4B-36E1-4CF5A541FBF0}"/>
              </a:ext>
            </a:extLst>
          </p:cNvPr>
          <p:cNvSpPr>
            <a:spLocks noGrp="1"/>
          </p:cNvSpPr>
          <p:nvPr>
            <p:ph type="sldNum" sz="quarter" idx="12"/>
          </p:nvPr>
        </p:nvSpPr>
        <p:spPr/>
        <p:txBody>
          <a:bodyPr/>
          <a:lstStyle/>
          <a:p>
            <a:fld id="{A62C703D-918B-4571-969F-26CE05A97515}" type="slidenum">
              <a:rPr lang="en-US" smtClean="0"/>
              <a:t>‹#›</a:t>
            </a:fld>
            <a:endParaRPr lang="en-US"/>
          </a:p>
        </p:txBody>
      </p:sp>
    </p:spTree>
    <p:extLst>
      <p:ext uri="{BB962C8B-B14F-4D97-AF65-F5344CB8AC3E}">
        <p14:creationId xmlns:p14="http://schemas.microsoft.com/office/powerpoint/2010/main" val="327550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46E85-BFC5-6ADE-4378-F94984CF1B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47A0AB-6A87-EDB0-E243-A2B4C93A69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30B7D-EAB1-27E7-8FE4-FD47FF599726}"/>
              </a:ext>
            </a:extLst>
          </p:cNvPr>
          <p:cNvSpPr>
            <a:spLocks noGrp="1"/>
          </p:cNvSpPr>
          <p:nvPr>
            <p:ph type="dt" sz="half" idx="10"/>
          </p:nvPr>
        </p:nvSpPr>
        <p:spPr/>
        <p:txBody>
          <a:bodyPr/>
          <a:lstStyle/>
          <a:p>
            <a:fld id="{86CEEB1F-0122-4A19-81C8-1BB2BBDCC7DD}" type="datetimeFigureOut">
              <a:rPr lang="en-US" smtClean="0"/>
              <a:t>4/24/2026</a:t>
            </a:fld>
            <a:endParaRPr lang="en-US"/>
          </a:p>
        </p:txBody>
      </p:sp>
      <p:sp>
        <p:nvSpPr>
          <p:cNvPr id="5" name="Footer Placeholder 4">
            <a:extLst>
              <a:ext uri="{FF2B5EF4-FFF2-40B4-BE49-F238E27FC236}">
                <a16:creationId xmlns:a16="http://schemas.microsoft.com/office/drawing/2014/main" id="{13DB9535-8A97-7187-FDE7-04A4CB602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67691-6BD3-ED40-6223-D2104B0D300E}"/>
              </a:ext>
            </a:extLst>
          </p:cNvPr>
          <p:cNvSpPr>
            <a:spLocks noGrp="1"/>
          </p:cNvSpPr>
          <p:nvPr>
            <p:ph type="sldNum" sz="quarter" idx="12"/>
          </p:nvPr>
        </p:nvSpPr>
        <p:spPr/>
        <p:txBody>
          <a:bodyPr/>
          <a:lstStyle/>
          <a:p>
            <a:fld id="{A62C703D-918B-4571-969F-26CE05A97515}" type="slidenum">
              <a:rPr lang="en-US" smtClean="0"/>
              <a:t>‹#›</a:t>
            </a:fld>
            <a:endParaRPr lang="en-US"/>
          </a:p>
        </p:txBody>
      </p:sp>
    </p:spTree>
    <p:extLst>
      <p:ext uri="{BB962C8B-B14F-4D97-AF65-F5344CB8AC3E}">
        <p14:creationId xmlns:p14="http://schemas.microsoft.com/office/powerpoint/2010/main" val="3121669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7441490" y="4969645"/>
            <a:ext cx="2334684" cy="287659"/>
          </a:xfrm>
        </p:spPr>
        <p:txBody>
          <a:bodyPr>
            <a:normAutofit/>
          </a:bodyPr>
          <a:lstStyle>
            <a:lvl1pPr>
              <a:defRPr sz="2133">
                <a:solidFill>
                  <a:srgbClr val="CB721D"/>
                </a:solidFill>
              </a:defRPr>
            </a:lvl1pPr>
          </a:lstStyle>
          <a:p>
            <a:pPr lvl="0"/>
            <a:r>
              <a:rPr lang="en-US" dirty="0"/>
              <a:t>Add Your Subtitle</a:t>
            </a:r>
          </a:p>
        </p:txBody>
      </p:sp>
    </p:spTree>
    <p:extLst>
      <p:ext uri="{BB962C8B-B14F-4D97-AF65-F5344CB8AC3E}">
        <p14:creationId xmlns:p14="http://schemas.microsoft.com/office/powerpoint/2010/main" val="45625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22881" y="1968068"/>
            <a:ext cx="3999416" cy="2657205"/>
          </a:xfrm>
        </p:spPr>
        <p:txBody>
          <a:bodyPr/>
          <a:lstStyle/>
          <a:p>
            <a:r>
              <a:rPr lang="en-US" dirty="0"/>
              <a:t>Add Your Title</a:t>
            </a:r>
          </a:p>
        </p:txBody>
      </p:sp>
      <p:sp>
        <p:nvSpPr>
          <p:cNvPr id="4" name="Text Placeholder 3"/>
          <p:cNvSpPr>
            <a:spLocks noGrp="1"/>
          </p:cNvSpPr>
          <p:nvPr>
            <p:ph type="body" sz="quarter" idx="12" hasCustomPrompt="1"/>
          </p:nvPr>
        </p:nvSpPr>
        <p:spPr>
          <a:xfrm>
            <a:off x="7441490" y="4969645"/>
            <a:ext cx="2334684" cy="287659"/>
          </a:xfrm>
        </p:spPr>
        <p:txBody>
          <a:bodyPr>
            <a:normAutofit/>
          </a:bodyPr>
          <a:lstStyle>
            <a:lvl1pPr>
              <a:defRPr sz="2133">
                <a:solidFill>
                  <a:srgbClr val="CB721D"/>
                </a:solidFill>
              </a:defRPr>
            </a:lvl1pPr>
          </a:lstStyle>
          <a:p>
            <a:pPr lvl="0"/>
            <a:r>
              <a:rPr lang="en-US" dirty="0"/>
              <a:t>Add Your Subtitle</a:t>
            </a:r>
          </a:p>
        </p:txBody>
      </p:sp>
    </p:spTree>
    <p:extLst>
      <p:ext uri="{BB962C8B-B14F-4D97-AF65-F5344CB8AC3E}">
        <p14:creationId xmlns:p14="http://schemas.microsoft.com/office/powerpoint/2010/main" val="20913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333139" y="341002"/>
            <a:ext cx="6520727" cy="601398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49242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5333139" y="341002"/>
            <a:ext cx="6520727" cy="601398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40888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2950" y="4706483"/>
            <a:ext cx="2107647" cy="1505573"/>
          </a:xfrm>
        </p:spPr>
        <p:txBody>
          <a:bodyPr>
            <a:normAutofit/>
          </a:bodyPr>
          <a:lstStyle>
            <a:lvl1pPr>
              <a:defRPr sz="2133"/>
            </a:lvl1pPr>
          </a:lstStyle>
          <a:p>
            <a:r>
              <a:rPr lang="en-US" dirty="0"/>
              <a:t>Add Your Title</a:t>
            </a:r>
          </a:p>
        </p:txBody>
      </p:sp>
      <p:sp>
        <p:nvSpPr>
          <p:cNvPr id="5" name="Text Placeholder 6"/>
          <p:cNvSpPr>
            <a:spLocks noGrp="1"/>
          </p:cNvSpPr>
          <p:nvPr>
            <p:ph type="body" sz="quarter" idx="11" hasCustomPrompt="1"/>
          </p:nvPr>
        </p:nvSpPr>
        <p:spPr>
          <a:xfrm>
            <a:off x="5333139" y="341002"/>
            <a:ext cx="6520727" cy="601398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28990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137723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411801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FE78E-90D5-E1E9-D28E-518C1ADFCE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70A27B-8197-1D77-1A96-466754327D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0A0515-8C71-459D-41CE-FE6BFF718B89}"/>
              </a:ext>
            </a:extLst>
          </p:cNvPr>
          <p:cNvSpPr>
            <a:spLocks noGrp="1"/>
          </p:cNvSpPr>
          <p:nvPr>
            <p:ph type="dt" sz="half" idx="10"/>
          </p:nvPr>
        </p:nvSpPr>
        <p:spPr/>
        <p:txBody>
          <a:bodyPr/>
          <a:lstStyle/>
          <a:p>
            <a:fld id="{86CEEB1F-0122-4A19-81C8-1BB2BBDCC7DD}" type="datetimeFigureOut">
              <a:rPr lang="en-US" smtClean="0"/>
              <a:t>4/24/2026</a:t>
            </a:fld>
            <a:endParaRPr lang="en-US"/>
          </a:p>
        </p:txBody>
      </p:sp>
      <p:sp>
        <p:nvSpPr>
          <p:cNvPr id="5" name="Footer Placeholder 4">
            <a:extLst>
              <a:ext uri="{FF2B5EF4-FFF2-40B4-BE49-F238E27FC236}">
                <a16:creationId xmlns:a16="http://schemas.microsoft.com/office/drawing/2014/main" id="{4BC50AB1-DA13-7B7B-74C1-332280F4E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F0D2B-E121-0FD0-D537-EA41A93CE2D8}"/>
              </a:ext>
            </a:extLst>
          </p:cNvPr>
          <p:cNvSpPr>
            <a:spLocks noGrp="1"/>
          </p:cNvSpPr>
          <p:nvPr>
            <p:ph type="sldNum" sz="quarter" idx="12"/>
          </p:nvPr>
        </p:nvSpPr>
        <p:spPr/>
        <p:txBody>
          <a:bodyPr/>
          <a:lstStyle/>
          <a:p>
            <a:fld id="{A62C703D-918B-4571-969F-26CE05A97515}" type="slidenum">
              <a:rPr lang="en-US" smtClean="0"/>
              <a:t>‹#›</a:t>
            </a:fld>
            <a:endParaRPr lang="en-US"/>
          </a:p>
        </p:txBody>
      </p:sp>
    </p:spTree>
    <p:extLst>
      <p:ext uri="{BB962C8B-B14F-4D97-AF65-F5344CB8AC3E}">
        <p14:creationId xmlns:p14="http://schemas.microsoft.com/office/powerpoint/2010/main" val="227432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4/24/2026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7426275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219170" rtl="0" eaLnBrk="1" latinLnBrk="0" hangingPunct="1">
        <a:spcBef>
          <a:spcPct val="0"/>
        </a:spcBef>
        <a:buNone/>
        <a:defRPr sz="5867" kern="1200">
          <a:solidFill>
            <a:srgbClr val="D4A939"/>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rgbClr val="D4A939"/>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D4A939"/>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D4A939"/>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D4A939"/>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D4A939"/>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F6D05B-5F70-6856-DAEF-EF44C5D13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F34170-4237-9AF9-F8CC-717240FAD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50E19-7729-F2C9-F006-E28B32692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CEEB1F-0122-4A19-81C8-1BB2BBDCC7DD}" type="datetimeFigureOut">
              <a:rPr lang="en-US" smtClean="0"/>
              <a:t>4/24/2026</a:t>
            </a:fld>
            <a:endParaRPr lang="en-US"/>
          </a:p>
        </p:txBody>
      </p:sp>
      <p:sp>
        <p:nvSpPr>
          <p:cNvPr id="5" name="Footer Placeholder 4">
            <a:extLst>
              <a:ext uri="{FF2B5EF4-FFF2-40B4-BE49-F238E27FC236}">
                <a16:creationId xmlns:a16="http://schemas.microsoft.com/office/drawing/2014/main" id="{2153C1A6-43C6-A1D4-7681-3CB977D82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749C024-443B-301A-1E88-F8F5CC0E1E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2C703D-918B-4571-969F-26CE05A97515}" type="slidenum">
              <a:rPr lang="en-US" smtClean="0"/>
              <a:t>‹#›</a:t>
            </a:fld>
            <a:endParaRPr lang="en-US"/>
          </a:p>
        </p:txBody>
      </p:sp>
    </p:spTree>
    <p:extLst>
      <p:ext uri="{BB962C8B-B14F-4D97-AF65-F5344CB8AC3E}">
        <p14:creationId xmlns:p14="http://schemas.microsoft.com/office/powerpoint/2010/main" val="4323138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B0DBE4-CE1B-E6F1-D433-35F2B7CED287}"/>
              </a:ext>
            </a:extLst>
          </p:cNvPr>
          <p:cNvSpPr txBox="1"/>
          <p:nvPr/>
        </p:nvSpPr>
        <p:spPr>
          <a:xfrm>
            <a:off x="1962150" y="3686175"/>
            <a:ext cx="84772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glow rad="127000">
                    <a:srgbClr val="342826"/>
                  </a:glow>
                </a:effectLst>
                <a:uLnTx/>
                <a:uFillTx/>
                <a:latin typeface="Georgia" panose="02040502050405020303" pitchFamily="18" charset="0"/>
                <a:ea typeface="+mn-ea"/>
                <a:cs typeface="+mn-cs"/>
              </a:rPr>
              <a:t>Truth or Tradition?</a:t>
            </a:r>
          </a:p>
        </p:txBody>
      </p:sp>
      <p:sp>
        <p:nvSpPr>
          <p:cNvPr id="5" name="TextBox 4">
            <a:extLst>
              <a:ext uri="{FF2B5EF4-FFF2-40B4-BE49-F238E27FC236}">
                <a16:creationId xmlns:a16="http://schemas.microsoft.com/office/drawing/2014/main" id="{76957E86-B417-3062-F094-A7719A642F15}"/>
              </a:ext>
            </a:extLst>
          </p:cNvPr>
          <p:cNvSpPr txBox="1"/>
          <p:nvPr/>
        </p:nvSpPr>
        <p:spPr>
          <a:xfrm>
            <a:off x="1857375" y="4695825"/>
            <a:ext cx="847725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127000">
                    <a:srgbClr val="342826"/>
                  </a:glow>
                </a:effectLst>
                <a:uLnTx/>
                <a:uFillTx/>
                <a:latin typeface="Georgia" panose="02040502050405020303" pitchFamily="18" charset="0"/>
                <a:ea typeface="+mn-ea"/>
                <a:cs typeface="+mn-cs"/>
              </a:rPr>
              <a:t>A Comparison of Scripture and Catholicism</a:t>
            </a:r>
          </a:p>
        </p:txBody>
      </p:sp>
    </p:spTree>
    <p:extLst>
      <p:ext uri="{BB962C8B-B14F-4D97-AF65-F5344CB8AC3E}">
        <p14:creationId xmlns:p14="http://schemas.microsoft.com/office/powerpoint/2010/main" val="320080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A741F-0C1A-58ED-1D9B-95B87E94B61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83C2214-4301-6BFD-EE29-FE8F2A634A87}"/>
              </a:ext>
            </a:extLst>
          </p:cNvPr>
          <p:cNvSpPr txBox="1"/>
          <p:nvPr/>
        </p:nvSpPr>
        <p:spPr>
          <a:xfrm>
            <a:off x="257174" y="136951"/>
            <a:ext cx="10639426" cy="830997"/>
          </a:xfrm>
          <a:prstGeom prst="rect">
            <a:avLst/>
          </a:prstGeom>
          <a:noFill/>
        </p:spPr>
        <p:txBody>
          <a:bodyPr wrap="square" rtlCol="0">
            <a:spAutoFit/>
          </a:bodyPr>
          <a:lstStyle/>
          <a:p>
            <a:r>
              <a:rPr lang="en-US" sz="4800" b="1" dirty="0">
                <a:latin typeface="Georgia" panose="02040502050405020303" pitchFamily="18" charset="0"/>
              </a:rPr>
              <a:t>Mary’s Assumption Into Heaven</a:t>
            </a:r>
          </a:p>
        </p:txBody>
      </p:sp>
      <p:sp>
        <p:nvSpPr>
          <p:cNvPr id="4" name="TextBox 3">
            <a:extLst>
              <a:ext uri="{FF2B5EF4-FFF2-40B4-BE49-F238E27FC236}">
                <a16:creationId xmlns:a16="http://schemas.microsoft.com/office/drawing/2014/main" id="{9CB5437D-7A04-A40F-B547-EA1EE0CE66FF}"/>
              </a:ext>
            </a:extLst>
          </p:cNvPr>
          <p:cNvSpPr txBox="1"/>
          <p:nvPr/>
        </p:nvSpPr>
        <p:spPr>
          <a:xfrm>
            <a:off x="0" y="5669616"/>
            <a:ext cx="3810001" cy="584775"/>
          </a:xfrm>
          <a:prstGeom prst="rect">
            <a:avLst/>
          </a:prstGeom>
          <a:noFill/>
        </p:spPr>
        <p:txBody>
          <a:bodyPr wrap="square" rtlCol="0">
            <a:spAutoFit/>
          </a:bodyPr>
          <a:lstStyle/>
          <a:p>
            <a:pPr algn="ctr"/>
            <a:r>
              <a:rPr lang="en-US" sz="3200" b="1" dirty="0">
                <a:effectLst>
                  <a:glow rad="127000">
                    <a:srgbClr val="BF6312"/>
                  </a:glow>
                </a:effectLst>
                <a:latin typeface="Georgia" panose="02040502050405020303" pitchFamily="18" charset="0"/>
              </a:rPr>
              <a:t>The Truth About </a:t>
            </a:r>
          </a:p>
        </p:txBody>
      </p:sp>
      <p:sp>
        <p:nvSpPr>
          <p:cNvPr id="5" name="TextBox 4">
            <a:extLst>
              <a:ext uri="{FF2B5EF4-FFF2-40B4-BE49-F238E27FC236}">
                <a16:creationId xmlns:a16="http://schemas.microsoft.com/office/drawing/2014/main" id="{A2419569-AB8A-C757-6722-28A30E167090}"/>
              </a:ext>
            </a:extLst>
          </p:cNvPr>
          <p:cNvSpPr txBox="1"/>
          <p:nvPr/>
        </p:nvSpPr>
        <p:spPr>
          <a:xfrm>
            <a:off x="0" y="5999389"/>
            <a:ext cx="3810001"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MARY</a:t>
            </a:r>
          </a:p>
        </p:txBody>
      </p:sp>
      <p:sp>
        <p:nvSpPr>
          <p:cNvPr id="12" name="TextBox 11">
            <a:extLst>
              <a:ext uri="{FF2B5EF4-FFF2-40B4-BE49-F238E27FC236}">
                <a16:creationId xmlns:a16="http://schemas.microsoft.com/office/drawing/2014/main" id="{F97A9841-23C6-867F-142E-A466BD71879D}"/>
              </a:ext>
            </a:extLst>
          </p:cNvPr>
          <p:cNvSpPr txBox="1"/>
          <p:nvPr/>
        </p:nvSpPr>
        <p:spPr>
          <a:xfrm>
            <a:off x="3995735" y="1145301"/>
            <a:ext cx="7958140" cy="2862322"/>
          </a:xfrm>
          <a:prstGeom prst="rect">
            <a:avLst/>
          </a:prstGeom>
          <a:noFill/>
        </p:spPr>
        <p:txBody>
          <a:bodyPr wrap="square" rtlCol="0">
            <a:spAutoFit/>
          </a:bodyPr>
          <a:lstStyle/>
          <a:p>
            <a:r>
              <a:rPr lang="en-US" sz="3600" dirty="0">
                <a:latin typeface="Futura Std Condensed" panose="020B0506020204030204" pitchFamily="34" charset="0"/>
              </a:rPr>
              <a:t>"The Most Blessed Virgin Mary, when the course of her earthly life was completed, was taken up body and soul into the glory of heaven, where she already shares in the glory of her Son's Resurrection, anticipating the resurrection of all members of his Body." </a:t>
            </a:r>
            <a:r>
              <a:rPr lang="en-US" sz="3200" dirty="0">
                <a:latin typeface="Futura Std Condensed" panose="020B0506020204030204" pitchFamily="34" charset="0"/>
              </a:rPr>
              <a:t>(C.C., 974)</a:t>
            </a:r>
          </a:p>
        </p:txBody>
      </p:sp>
    </p:spTree>
    <p:extLst>
      <p:ext uri="{BB962C8B-B14F-4D97-AF65-F5344CB8AC3E}">
        <p14:creationId xmlns:p14="http://schemas.microsoft.com/office/powerpoint/2010/main" val="293433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68A6D-9586-02EA-6FAD-29D6F966E85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849AA2D-F7D4-3504-7D57-C9D3CA445D13}"/>
              </a:ext>
            </a:extLst>
          </p:cNvPr>
          <p:cNvSpPr txBox="1"/>
          <p:nvPr/>
        </p:nvSpPr>
        <p:spPr>
          <a:xfrm>
            <a:off x="257174" y="136951"/>
            <a:ext cx="10639426" cy="830997"/>
          </a:xfrm>
          <a:prstGeom prst="rect">
            <a:avLst/>
          </a:prstGeom>
          <a:noFill/>
        </p:spPr>
        <p:txBody>
          <a:bodyPr wrap="square" rtlCol="0">
            <a:spAutoFit/>
          </a:bodyPr>
          <a:lstStyle/>
          <a:p>
            <a:r>
              <a:rPr lang="en-US" sz="4800" b="1" dirty="0">
                <a:latin typeface="Georgia" panose="02040502050405020303" pitchFamily="18" charset="0"/>
              </a:rPr>
              <a:t>Mary’s Assumption Into Heaven</a:t>
            </a:r>
          </a:p>
        </p:txBody>
      </p:sp>
      <p:sp>
        <p:nvSpPr>
          <p:cNvPr id="4" name="TextBox 3">
            <a:extLst>
              <a:ext uri="{FF2B5EF4-FFF2-40B4-BE49-F238E27FC236}">
                <a16:creationId xmlns:a16="http://schemas.microsoft.com/office/drawing/2014/main" id="{30160044-E8F0-8AF3-D2CA-C8B292A48BFC}"/>
              </a:ext>
            </a:extLst>
          </p:cNvPr>
          <p:cNvSpPr txBox="1"/>
          <p:nvPr/>
        </p:nvSpPr>
        <p:spPr>
          <a:xfrm>
            <a:off x="0" y="5669616"/>
            <a:ext cx="3810001" cy="584775"/>
          </a:xfrm>
          <a:prstGeom prst="rect">
            <a:avLst/>
          </a:prstGeom>
          <a:noFill/>
        </p:spPr>
        <p:txBody>
          <a:bodyPr wrap="square" rtlCol="0">
            <a:spAutoFit/>
          </a:bodyPr>
          <a:lstStyle/>
          <a:p>
            <a:pPr algn="ctr"/>
            <a:r>
              <a:rPr lang="en-US" sz="3200" b="1" dirty="0">
                <a:effectLst>
                  <a:glow rad="127000">
                    <a:srgbClr val="BF6312"/>
                  </a:glow>
                </a:effectLst>
                <a:latin typeface="Georgia" panose="02040502050405020303" pitchFamily="18" charset="0"/>
              </a:rPr>
              <a:t>The Truth About </a:t>
            </a:r>
          </a:p>
        </p:txBody>
      </p:sp>
      <p:sp>
        <p:nvSpPr>
          <p:cNvPr id="5" name="TextBox 4">
            <a:extLst>
              <a:ext uri="{FF2B5EF4-FFF2-40B4-BE49-F238E27FC236}">
                <a16:creationId xmlns:a16="http://schemas.microsoft.com/office/drawing/2014/main" id="{83D92415-DC0F-5134-099F-CE2CD58B159A}"/>
              </a:ext>
            </a:extLst>
          </p:cNvPr>
          <p:cNvSpPr txBox="1"/>
          <p:nvPr/>
        </p:nvSpPr>
        <p:spPr>
          <a:xfrm>
            <a:off x="0" y="5999389"/>
            <a:ext cx="3810001"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MARY</a:t>
            </a:r>
          </a:p>
        </p:txBody>
      </p:sp>
      <p:sp>
        <p:nvSpPr>
          <p:cNvPr id="12" name="TextBox 11">
            <a:extLst>
              <a:ext uri="{FF2B5EF4-FFF2-40B4-BE49-F238E27FC236}">
                <a16:creationId xmlns:a16="http://schemas.microsoft.com/office/drawing/2014/main" id="{F2E6EC2C-BC45-244F-7D3C-1414D9ED981C}"/>
              </a:ext>
            </a:extLst>
          </p:cNvPr>
          <p:cNvSpPr txBox="1"/>
          <p:nvPr/>
        </p:nvSpPr>
        <p:spPr>
          <a:xfrm>
            <a:off x="3995735" y="1145301"/>
            <a:ext cx="7958140" cy="2862322"/>
          </a:xfrm>
          <a:prstGeom prst="rect">
            <a:avLst/>
          </a:prstGeom>
          <a:noFill/>
        </p:spPr>
        <p:txBody>
          <a:bodyPr wrap="square" rtlCol="0">
            <a:spAutoFit/>
          </a:bodyPr>
          <a:lstStyle/>
          <a:p>
            <a:r>
              <a:rPr lang="en-US" sz="3600" dirty="0">
                <a:latin typeface="Futura Std Condensed" panose="020B0506020204030204" pitchFamily="34" charset="0"/>
              </a:rPr>
              <a:t>"Fundamentalists ask, 'Where is the proof from Scripture?' Strictly, </a:t>
            </a:r>
            <a:r>
              <a:rPr lang="en-US" sz="3600" b="1" i="1" dirty="0">
                <a:latin typeface="Futura Std Condensed" panose="020B0506020204030204" pitchFamily="34" charset="0"/>
              </a:rPr>
              <a:t>there is none</a:t>
            </a:r>
            <a:r>
              <a:rPr lang="en-US" sz="3600" dirty="0">
                <a:latin typeface="Futura Std Condensed" panose="020B0506020204030204" pitchFamily="34" charset="0"/>
              </a:rPr>
              <a:t>. ... The mere fact that the Church teaches the doctrine of the Assumption as something definitely true is a guarantee that it </a:t>
            </a:r>
            <a:r>
              <a:rPr lang="en-US" sz="3600" i="1" dirty="0">
                <a:latin typeface="Futura Std Condensed" panose="020B0506020204030204" pitchFamily="34" charset="0"/>
              </a:rPr>
              <a:t>is</a:t>
            </a:r>
            <a:r>
              <a:rPr lang="en-US" sz="3600" dirty="0">
                <a:latin typeface="Futura Std Condensed" panose="020B0506020204030204" pitchFamily="34" charset="0"/>
              </a:rPr>
              <a:t> true." </a:t>
            </a:r>
            <a:r>
              <a:rPr lang="en-US" sz="3200" dirty="0">
                <a:latin typeface="Futura Std Condensed" panose="020B0506020204030204" pitchFamily="34" charset="0"/>
              </a:rPr>
              <a:t>(Catholicism and Fundamentalism, Karl Keating, p 275)</a:t>
            </a:r>
          </a:p>
        </p:txBody>
      </p:sp>
    </p:spTree>
    <p:extLst>
      <p:ext uri="{BB962C8B-B14F-4D97-AF65-F5344CB8AC3E}">
        <p14:creationId xmlns:p14="http://schemas.microsoft.com/office/powerpoint/2010/main" val="387332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6E345-1A4D-F5C4-1D64-7D155A96208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C58F5A2-A3DC-2DAF-1183-50FEE3047ABD}"/>
              </a:ext>
            </a:extLst>
          </p:cNvPr>
          <p:cNvSpPr txBox="1"/>
          <p:nvPr/>
        </p:nvSpPr>
        <p:spPr>
          <a:xfrm>
            <a:off x="257173" y="136951"/>
            <a:ext cx="11696701" cy="830997"/>
          </a:xfrm>
          <a:prstGeom prst="rect">
            <a:avLst/>
          </a:prstGeom>
          <a:noFill/>
        </p:spPr>
        <p:txBody>
          <a:bodyPr wrap="square" rtlCol="0">
            <a:spAutoFit/>
          </a:bodyPr>
          <a:lstStyle/>
          <a:p>
            <a:r>
              <a:rPr lang="en-US" sz="4800" b="1" dirty="0">
                <a:latin typeface="Georgia" panose="02040502050405020303" pitchFamily="18" charset="0"/>
              </a:rPr>
              <a:t>Mary, Mediatrix / “Co-Redemptrix”</a:t>
            </a:r>
          </a:p>
        </p:txBody>
      </p:sp>
      <p:sp>
        <p:nvSpPr>
          <p:cNvPr id="4" name="TextBox 3">
            <a:extLst>
              <a:ext uri="{FF2B5EF4-FFF2-40B4-BE49-F238E27FC236}">
                <a16:creationId xmlns:a16="http://schemas.microsoft.com/office/drawing/2014/main" id="{65EC6EBD-27D4-47F0-4C8D-C383468B3D9A}"/>
              </a:ext>
            </a:extLst>
          </p:cNvPr>
          <p:cNvSpPr txBox="1"/>
          <p:nvPr/>
        </p:nvSpPr>
        <p:spPr>
          <a:xfrm>
            <a:off x="0" y="5669616"/>
            <a:ext cx="3810001" cy="584775"/>
          </a:xfrm>
          <a:prstGeom prst="rect">
            <a:avLst/>
          </a:prstGeom>
          <a:noFill/>
        </p:spPr>
        <p:txBody>
          <a:bodyPr wrap="square" rtlCol="0">
            <a:spAutoFit/>
          </a:bodyPr>
          <a:lstStyle/>
          <a:p>
            <a:pPr algn="ctr"/>
            <a:r>
              <a:rPr lang="en-US" sz="3200" b="1" dirty="0">
                <a:effectLst>
                  <a:glow rad="127000">
                    <a:srgbClr val="BF6312"/>
                  </a:glow>
                </a:effectLst>
                <a:latin typeface="Georgia" panose="02040502050405020303" pitchFamily="18" charset="0"/>
              </a:rPr>
              <a:t>The Truth About </a:t>
            </a:r>
          </a:p>
        </p:txBody>
      </p:sp>
      <p:sp>
        <p:nvSpPr>
          <p:cNvPr id="5" name="TextBox 4">
            <a:extLst>
              <a:ext uri="{FF2B5EF4-FFF2-40B4-BE49-F238E27FC236}">
                <a16:creationId xmlns:a16="http://schemas.microsoft.com/office/drawing/2014/main" id="{2190F602-6FB3-9E8E-7626-AEC7AC10E765}"/>
              </a:ext>
            </a:extLst>
          </p:cNvPr>
          <p:cNvSpPr txBox="1"/>
          <p:nvPr/>
        </p:nvSpPr>
        <p:spPr>
          <a:xfrm>
            <a:off x="0" y="5999389"/>
            <a:ext cx="3810001"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MARY</a:t>
            </a:r>
          </a:p>
        </p:txBody>
      </p:sp>
      <p:sp>
        <p:nvSpPr>
          <p:cNvPr id="12" name="TextBox 11">
            <a:extLst>
              <a:ext uri="{FF2B5EF4-FFF2-40B4-BE49-F238E27FC236}">
                <a16:creationId xmlns:a16="http://schemas.microsoft.com/office/drawing/2014/main" id="{C5CAD357-59D2-FDA1-A542-2190D02FE1FB}"/>
              </a:ext>
            </a:extLst>
          </p:cNvPr>
          <p:cNvSpPr txBox="1"/>
          <p:nvPr/>
        </p:nvSpPr>
        <p:spPr>
          <a:xfrm>
            <a:off x="3995735" y="1145301"/>
            <a:ext cx="7958140" cy="2862322"/>
          </a:xfrm>
          <a:prstGeom prst="rect">
            <a:avLst/>
          </a:prstGeom>
          <a:noFill/>
        </p:spPr>
        <p:txBody>
          <a:bodyPr wrap="square" rtlCol="0">
            <a:spAutoFit/>
          </a:bodyPr>
          <a:lstStyle/>
          <a:p>
            <a:r>
              <a:rPr lang="en-US" sz="3600" dirty="0">
                <a:latin typeface="Futura Std Condensed" panose="020B0506020204030204" pitchFamily="34" charset="0"/>
              </a:rPr>
              <a:t>“Mary’s role in the church is inseparable from her union with Christ and flows directly from it. This union of the mother and the Son in the work of salvation is made manifest from the time of Christ’s virginal conception to His death.”  </a:t>
            </a:r>
            <a:r>
              <a:rPr lang="en-US" sz="3200" dirty="0">
                <a:latin typeface="Futura Std Condensed" panose="020B0506020204030204" pitchFamily="34" charset="0"/>
              </a:rPr>
              <a:t>(C.C., 964)</a:t>
            </a:r>
          </a:p>
        </p:txBody>
      </p:sp>
    </p:spTree>
    <p:extLst>
      <p:ext uri="{BB962C8B-B14F-4D97-AF65-F5344CB8AC3E}">
        <p14:creationId xmlns:p14="http://schemas.microsoft.com/office/powerpoint/2010/main" val="151677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7E62-9D81-907A-DADB-F123EC0033C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5C2E018-0DF4-7CAA-7C21-061C43D70141}"/>
              </a:ext>
            </a:extLst>
          </p:cNvPr>
          <p:cNvSpPr txBox="1"/>
          <p:nvPr/>
        </p:nvSpPr>
        <p:spPr>
          <a:xfrm>
            <a:off x="257173" y="136951"/>
            <a:ext cx="11696701" cy="830997"/>
          </a:xfrm>
          <a:prstGeom prst="rect">
            <a:avLst/>
          </a:prstGeom>
          <a:noFill/>
        </p:spPr>
        <p:txBody>
          <a:bodyPr wrap="square" rtlCol="0">
            <a:spAutoFit/>
          </a:bodyPr>
          <a:lstStyle/>
          <a:p>
            <a:r>
              <a:rPr lang="en-US" sz="4800" b="1" dirty="0">
                <a:latin typeface="Georgia" panose="02040502050405020303" pitchFamily="18" charset="0"/>
              </a:rPr>
              <a:t>Mary, Mediatrix / “Co-Redemptrix”</a:t>
            </a:r>
          </a:p>
        </p:txBody>
      </p:sp>
      <p:sp>
        <p:nvSpPr>
          <p:cNvPr id="4" name="TextBox 3">
            <a:extLst>
              <a:ext uri="{FF2B5EF4-FFF2-40B4-BE49-F238E27FC236}">
                <a16:creationId xmlns:a16="http://schemas.microsoft.com/office/drawing/2014/main" id="{816EA1BF-99CA-32C3-DA37-C3D7BA08683D}"/>
              </a:ext>
            </a:extLst>
          </p:cNvPr>
          <p:cNvSpPr txBox="1"/>
          <p:nvPr/>
        </p:nvSpPr>
        <p:spPr>
          <a:xfrm>
            <a:off x="0" y="5669616"/>
            <a:ext cx="3810001" cy="584775"/>
          </a:xfrm>
          <a:prstGeom prst="rect">
            <a:avLst/>
          </a:prstGeom>
          <a:noFill/>
        </p:spPr>
        <p:txBody>
          <a:bodyPr wrap="square" rtlCol="0">
            <a:spAutoFit/>
          </a:bodyPr>
          <a:lstStyle/>
          <a:p>
            <a:pPr algn="ctr"/>
            <a:r>
              <a:rPr lang="en-US" sz="3200" b="1" dirty="0">
                <a:effectLst>
                  <a:glow rad="127000">
                    <a:srgbClr val="BF6312"/>
                  </a:glow>
                </a:effectLst>
                <a:latin typeface="Georgia" panose="02040502050405020303" pitchFamily="18" charset="0"/>
              </a:rPr>
              <a:t>The Truth About </a:t>
            </a:r>
          </a:p>
        </p:txBody>
      </p:sp>
      <p:sp>
        <p:nvSpPr>
          <p:cNvPr id="5" name="TextBox 4">
            <a:extLst>
              <a:ext uri="{FF2B5EF4-FFF2-40B4-BE49-F238E27FC236}">
                <a16:creationId xmlns:a16="http://schemas.microsoft.com/office/drawing/2014/main" id="{0367E4C8-57A2-0242-7BDB-CD0AE1C039BA}"/>
              </a:ext>
            </a:extLst>
          </p:cNvPr>
          <p:cNvSpPr txBox="1"/>
          <p:nvPr/>
        </p:nvSpPr>
        <p:spPr>
          <a:xfrm>
            <a:off x="0" y="5999389"/>
            <a:ext cx="3810001"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MARY</a:t>
            </a:r>
          </a:p>
        </p:txBody>
      </p:sp>
      <p:sp>
        <p:nvSpPr>
          <p:cNvPr id="12" name="TextBox 11">
            <a:extLst>
              <a:ext uri="{FF2B5EF4-FFF2-40B4-BE49-F238E27FC236}">
                <a16:creationId xmlns:a16="http://schemas.microsoft.com/office/drawing/2014/main" id="{A4D2019B-9C8B-EDA5-A30C-7B23E12D32FA}"/>
              </a:ext>
            </a:extLst>
          </p:cNvPr>
          <p:cNvSpPr txBox="1"/>
          <p:nvPr/>
        </p:nvSpPr>
        <p:spPr>
          <a:xfrm>
            <a:off x="3995735" y="1145301"/>
            <a:ext cx="7958140" cy="1754326"/>
          </a:xfrm>
          <a:prstGeom prst="rect">
            <a:avLst/>
          </a:prstGeom>
          <a:noFill/>
        </p:spPr>
        <p:txBody>
          <a:bodyPr wrap="square" rtlCol="0">
            <a:spAutoFit/>
          </a:bodyPr>
          <a:lstStyle/>
          <a:p>
            <a:r>
              <a:rPr lang="en-US" sz="3600" dirty="0">
                <a:latin typeface="Futura Std Condensed" panose="020B0506020204030204" pitchFamily="34" charset="0"/>
              </a:rPr>
              <a:t>“Being obedient she (Mary) became the cause of salvation for herself and for the whole human race” </a:t>
            </a:r>
            <a:r>
              <a:rPr lang="en-US" sz="3200" dirty="0">
                <a:latin typeface="Futura Std Condensed" panose="020B0506020204030204" pitchFamily="34" charset="0"/>
              </a:rPr>
              <a:t>(C.C., 494)</a:t>
            </a:r>
          </a:p>
        </p:txBody>
      </p:sp>
      <p:sp>
        <p:nvSpPr>
          <p:cNvPr id="2" name="TextBox 1">
            <a:extLst>
              <a:ext uri="{FF2B5EF4-FFF2-40B4-BE49-F238E27FC236}">
                <a16:creationId xmlns:a16="http://schemas.microsoft.com/office/drawing/2014/main" id="{01B499D1-F2DB-80E2-1D86-9B8BBE0B4BD6}"/>
              </a:ext>
            </a:extLst>
          </p:cNvPr>
          <p:cNvSpPr txBox="1"/>
          <p:nvPr/>
        </p:nvSpPr>
        <p:spPr>
          <a:xfrm>
            <a:off x="3995735" y="3081211"/>
            <a:ext cx="7958140" cy="1754326"/>
          </a:xfrm>
          <a:prstGeom prst="rect">
            <a:avLst/>
          </a:prstGeom>
          <a:noFill/>
        </p:spPr>
        <p:txBody>
          <a:bodyPr wrap="square" rtlCol="0">
            <a:spAutoFit/>
          </a:bodyPr>
          <a:lstStyle/>
          <a:p>
            <a:r>
              <a:rPr lang="en-US" sz="3600" dirty="0">
                <a:latin typeface="Futura Std Condensed" panose="020B0506020204030204" pitchFamily="34" charset="0"/>
              </a:rPr>
              <a:t>“Therefore the Blessed Virgin is invoked in the Church under the titles of Advocate, Helper, Benefactress, and Mediatrix” </a:t>
            </a:r>
            <a:r>
              <a:rPr lang="en-US" sz="3200" dirty="0">
                <a:latin typeface="Futura Std Condensed" panose="020B0506020204030204" pitchFamily="34" charset="0"/>
              </a:rPr>
              <a:t>(C.C., 969)</a:t>
            </a:r>
          </a:p>
        </p:txBody>
      </p:sp>
    </p:spTree>
    <p:extLst>
      <p:ext uri="{BB962C8B-B14F-4D97-AF65-F5344CB8AC3E}">
        <p14:creationId xmlns:p14="http://schemas.microsoft.com/office/powerpoint/2010/main" val="140102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2F20F-E9E8-66CD-37CB-EE816610C10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A714101-F42D-D87A-038E-983F2E3F82C1}"/>
              </a:ext>
            </a:extLst>
          </p:cNvPr>
          <p:cNvSpPr txBox="1"/>
          <p:nvPr/>
        </p:nvSpPr>
        <p:spPr>
          <a:xfrm>
            <a:off x="257173" y="136951"/>
            <a:ext cx="11696701" cy="830997"/>
          </a:xfrm>
          <a:prstGeom prst="rect">
            <a:avLst/>
          </a:prstGeom>
          <a:noFill/>
        </p:spPr>
        <p:txBody>
          <a:bodyPr wrap="square" rtlCol="0">
            <a:spAutoFit/>
          </a:bodyPr>
          <a:lstStyle/>
          <a:p>
            <a:r>
              <a:rPr lang="en-US" sz="4800" b="1" dirty="0">
                <a:latin typeface="Georgia" panose="02040502050405020303" pitchFamily="18" charset="0"/>
              </a:rPr>
              <a:t>Mary, Mediatrix / “Co-Redemptrix”</a:t>
            </a:r>
          </a:p>
        </p:txBody>
      </p:sp>
      <p:sp>
        <p:nvSpPr>
          <p:cNvPr id="4" name="TextBox 3">
            <a:extLst>
              <a:ext uri="{FF2B5EF4-FFF2-40B4-BE49-F238E27FC236}">
                <a16:creationId xmlns:a16="http://schemas.microsoft.com/office/drawing/2014/main" id="{3A1B38D7-E5DD-437F-78A7-C91C31FC2C8A}"/>
              </a:ext>
            </a:extLst>
          </p:cNvPr>
          <p:cNvSpPr txBox="1"/>
          <p:nvPr/>
        </p:nvSpPr>
        <p:spPr>
          <a:xfrm>
            <a:off x="0" y="5669616"/>
            <a:ext cx="3810001" cy="584775"/>
          </a:xfrm>
          <a:prstGeom prst="rect">
            <a:avLst/>
          </a:prstGeom>
          <a:noFill/>
        </p:spPr>
        <p:txBody>
          <a:bodyPr wrap="square" rtlCol="0">
            <a:spAutoFit/>
          </a:bodyPr>
          <a:lstStyle/>
          <a:p>
            <a:pPr algn="ctr"/>
            <a:r>
              <a:rPr lang="en-US" sz="3200" b="1" dirty="0">
                <a:effectLst>
                  <a:glow rad="127000">
                    <a:srgbClr val="BF6312"/>
                  </a:glow>
                </a:effectLst>
                <a:latin typeface="Georgia" panose="02040502050405020303" pitchFamily="18" charset="0"/>
              </a:rPr>
              <a:t>The Truth About </a:t>
            </a:r>
          </a:p>
        </p:txBody>
      </p:sp>
      <p:sp>
        <p:nvSpPr>
          <p:cNvPr id="5" name="TextBox 4">
            <a:extLst>
              <a:ext uri="{FF2B5EF4-FFF2-40B4-BE49-F238E27FC236}">
                <a16:creationId xmlns:a16="http://schemas.microsoft.com/office/drawing/2014/main" id="{0B5B19F9-AE2E-5DC8-D78B-69BF1709947C}"/>
              </a:ext>
            </a:extLst>
          </p:cNvPr>
          <p:cNvSpPr txBox="1"/>
          <p:nvPr/>
        </p:nvSpPr>
        <p:spPr>
          <a:xfrm>
            <a:off x="0" y="5999389"/>
            <a:ext cx="3810001"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MARY</a:t>
            </a:r>
          </a:p>
        </p:txBody>
      </p:sp>
      <p:sp>
        <p:nvSpPr>
          <p:cNvPr id="3" name="TextBox 2">
            <a:extLst>
              <a:ext uri="{FF2B5EF4-FFF2-40B4-BE49-F238E27FC236}">
                <a16:creationId xmlns:a16="http://schemas.microsoft.com/office/drawing/2014/main" id="{5B2EC46C-57C2-5DF9-2553-CAAD2EA7C28F}"/>
              </a:ext>
            </a:extLst>
          </p:cNvPr>
          <p:cNvSpPr txBox="1"/>
          <p:nvPr/>
        </p:nvSpPr>
        <p:spPr>
          <a:xfrm>
            <a:off x="1009649" y="1297721"/>
            <a:ext cx="5724525" cy="646331"/>
          </a:xfrm>
          <a:prstGeom prst="rect">
            <a:avLst/>
          </a:prstGeom>
          <a:noFill/>
        </p:spPr>
        <p:txBody>
          <a:bodyPr wrap="square" rtlCol="0">
            <a:spAutoFit/>
          </a:bodyPr>
          <a:lstStyle/>
          <a:p>
            <a:r>
              <a:rPr lang="en-US" sz="3600" b="1" dirty="0">
                <a:latin typeface="Futura Std Condensed" panose="020B0506020204030204" pitchFamily="34" charset="0"/>
              </a:rPr>
              <a:t>Jesus, </a:t>
            </a:r>
            <a:r>
              <a:rPr lang="en-US" sz="3600" b="1" i="1" dirty="0">
                <a:latin typeface="Futura Std Condensed" panose="020B0506020204030204" pitchFamily="34" charset="0"/>
              </a:rPr>
              <a:t>not Mary</a:t>
            </a:r>
            <a:r>
              <a:rPr lang="en-US" sz="3600" b="1" dirty="0">
                <a:latin typeface="Futura Std Condensed" panose="020B0506020204030204" pitchFamily="34" charset="0"/>
              </a:rPr>
              <a:t>, is our Savior</a:t>
            </a:r>
          </a:p>
        </p:txBody>
      </p:sp>
      <p:sp>
        <p:nvSpPr>
          <p:cNvPr id="7" name="TextBox 6">
            <a:extLst>
              <a:ext uri="{FF2B5EF4-FFF2-40B4-BE49-F238E27FC236}">
                <a16:creationId xmlns:a16="http://schemas.microsoft.com/office/drawing/2014/main" id="{D7F5D44B-8B7F-6017-E657-10323BDD4316}"/>
              </a:ext>
            </a:extLst>
          </p:cNvPr>
          <p:cNvSpPr txBox="1"/>
          <p:nvPr/>
        </p:nvSpPr>
        <p:spPr>
          <a:xfrm>
            <a:off x="1905000" y="2184398"/>
            <a:ext cx="5724525" cy="646331"/>
          </a:xfrm>
          <a:prstGeom prst="rect">
            <a:avLst/>
          </a:prstGeom>
          <a:noFill/>
        </p:spPr>
        <p:txBody>
          <a:bodyPr wrap="square" rtlCol="0">
            <a:spAutoFit/>
          </a:bodyPr>
          <a:lstStyle/>
          <a:p>
            <a:r>
              <a:rPr lang="en-US" sz="3600" b="1" dirty="0">
                <a:latin typeface="Futura Std Condensed" panose="020B0506020204030204" pitchFamily="34" charset="0"/>
              </a:rPr>
              <a:t>Jesus, </a:t>
            </a:r>
            <a:r>
              <a:rPr lang="en-US" sz="3600" b="1" i="1" dirty="0">
                <a:latin typeface="Futura Std Condensed" panose="020B0506020204030204" pitchFamily="34" charset="0"/>
              </a:rPr>
              <a:t>not Mary</a:t>
            </a:r>
            <a:r>
              <a:rPr lang="en-US" sz="3600" b="1" dirty="0">
                <a:latin typeface="Futura Std Condensed" panose="020B0506020204030204" pitchFamily="34" charset="0"/>
              </a:rPr>
              <a:t>, is or Redeemer</a:t>
            </a:r>
          </a:p>
        </p:txBody>
      </p:sp>
      <p:sp>
        <p:nvSpPr>
          <p:cNvPr id="8" name="TextBox 7">
            <a:extLst>
              <a:ext uri="{FF2B5EF4-FFF2-40B4-BE49-F238E27FC236}">
                <a16:creationId xmlns:a16="http://schemas.microsoft.com/office/drawing/2014/main" id="{B66C3795-9E77-945F-564E-88E3669FF9EA}"/>
              </a:ext>
            </a:extLst>
          </p:cNvPr>
          <p:cNvSpPr txBox="1"/>
          <p:nvPr/>
        </p:nvSpPr>
        <p:spPr>
          <a:xfrm>
            <a:off x="2666999" y="3040330"/>
            <a:ext cx="5724525" cy="646331"/>
          </a:xfrm>
          <a:prstGeom prst="rect">
            <a:avLst/>
          </a:prstGeom>
          <a:noFill/>
        </p:spPr>
        <p:txBody>
          <a:bodyPr wrap="square" rtlCol="0">
            <a:spAutoFit/>
          </a:bodyPr>
          <a:lstStyle/>
          <a:p>
            <a:r>
              <a:rPr lang="en-US" sz="3600" b="1" dirty="0">
                <a:latin typeface="Futura Std Condensed" panose="020B0506020204030204" pitchFamily="34" charset="0"/>
              </a:rPr>
              <a:t>Jesus, </a:t>
            </a:r>
            <a:r>
              <a:rPr lang="en-US" sz="3600" b="1" i="1" dirty="0">
                <a:latin typeface="Futura Std Condensed" panose="020B0506020204030204" pitchFamily="34" charset="0"/>
              </a:rPr>
              <a:t>not Mary</a:t>
            </a:r>
            <a:r>
              <a:rPr lang="en-US" sz="3600" b="1" dirty="0">
                <a:latin typeface="Futura Std Condensed" panose="020B0506020204030204" pitchFamily="34" charset="0"/>
              </a:rPr>
              <a:t>, is our Mediator</a:t>
            </a:r>
          </a:p>
        </p:txBody>
      </p:sp>
      <p:sp>
        <p:nvSpPr>
          <p:cNvPr id="9" name="TextBox 8">
            <a:extLst>
              <a:ext uri="{FF2B5EF4-FFF2-40B4-BE49-F238E27FC236}">
                <a16:creationId xmlns:a16="http://schemas.microsoft.com/office/drawing/2014/main" id="{D7F16B7E-921F-5C37-0005-9D9E6C2B4D86}"/>
              </a:ext>
            </a:extLst>
          </p:cNvPr>
          <p:cNvSpPr txBox="1"/>
          <p:nvPr/>
        </p:nvSpPr>
        <p:spPr>
          <a:xfrm>
            <a:off x="3562350" y="3927007"/>
            <a:ext cx="5724525" cy="646331"/>
          </a:xfrm>
          <a:prstGeom prst="rect">
            <a:avLst/>
          </a:prstGeom>
          <a:noFill/>
        </p:spPr>
        <p:txBody>
          <a:bodyPr wrap="square" rtlCol="0">
            <a:spAutoFit/>
          </a:bodyPr>
          <a:lstStyle/>
          <a:p>
            <a:r>
              <a:rPr lang="en-US" sz="3600" b="1" dirty="0">
                <a:latin typeface="Futura Std Condensed" panose="020B0506020204030204" pitchFamily="34" charset="0"/>
              </a:rPr>
              <a:t>Jesus, </a:t>
            </a:r>
            <a:r>
              <a:rPr lang="en-US" sz="3600" b="1" i="1" dirty="0">
                <a:latin typeface="Futura Std Condensed" panose="020B0506020204030204" pitchFamily="34" charset="0"/>
              </a:rPr>
              <a:t>not Mary</a:t>
            </a:r>
            <a:r>
              <a:rPr lang="en-US" sz="3600" b="1" dirty="0">
                <a:latin typeface="Futura Std Condensed" panose="020B0506020204030204" pitchFamily="34" charset="0"/>
              </a:rPr>
              <a:t>, is Intercessor</a:t>
            </a:r>
          </a:p>
        </p:txBody>
      </p:sp>
      <p:sp>
        <p:nvSpPr>
          <p:cNvPr id="10" name="TextBox 9">
            <a:extLst>
              <a:ext uri="{FF2B5EF4-FFF2-40B4-BE49-F238E27FC236}">
                <a16:creationId xmlns:a16="http://schemas.microsoft.com/office/drawing/2014/main" id="{13C5E6BA-F8F7-2113-C30E-D3199B1C7AE6}"/>
              </a:ext>
            </a:extLst>
          </p:cNvPr>
          <p:cNvSpPr txBox="1"/>
          <p:nvPr/>
        </p:nvSpPr>
        <p:spPr>
          <a:xfrm>
            <a:off x="6096000" y="1249475"/>
            <a:ext cx="2990850" cy="646331"/>
          </a:xfrm>
          <a:prstGeom prst="rect">
            <a:avLst/>
          </a:prstGeom>
          <a:noFill/>
        </p:spPr>
        <p:txBody>
          <a:bodyPr wrap="square" rtlCol="0">
            <a:spAutoFit/>
          </a:bodyPr>
          <a:lstStyle/>
          <a:p>
            <a:r>
              <a:rPr lang="en-US" sz="3600" dirty="0">
                <a:latin typeface="Futura Std Condensed" panose="020B0506020204030204" pitchFamily="34" charset="0"/>
              </a:rPr>
              <a:t>—John 4:41-42</a:t>
            </a:r>
          </a:p>
        </p:txBody>
      </p:sp>
      <p:sp>
        <p:nvSpPr>
          <p:cNvPr id="11" name="TextBox 10">
            <a:extLst>
              <a:ext uri="{FF2B5EF4-FFF2-40B4-BE49-F238E27FC236}">
                <a16:creationId xmlns:a16="http://schemas.microsoft.com/office/drawing/2014/main" id="{6C3BE722-6BAD-4B24-BB7F-EB79BCD77CA0}"/>
              </a:ext>
            </a:extLst>
          </p:cNvPr>
          <p:cNvSpPr txBox="1"/>
          <p:nvPr/>
        </p:nvSpPr>
        <p:spPr>
          <a:xfrm>
            <a:off x="7362824" y="2153653"/>
            <a:ext cx="2990850" cy="646331"/>
          </a:xfrm>
          <a:prstGeom prst="rect">
            <a:avLst/>
          </a:prstGeom>
          <a:noFill/>
        </p:spPr>
        <p:txBody>
          <a:bodyPr wrap="square" rtlCol="0">
            <a:spAutoFit/>
          </a:bodyPr>
          <a:lstStyle/>
          <a:p>
            <a:r>
              <a:rPr lang="en-US" sz="3600" dirty="0">
                <a:latin typeface="Futura Std Condensed" panose="020B0506020204030204" pitchFamily="34" charset="0"/>
              </a:rPr>
              <a:t>—Eph 1:7</a:t>
            </a:r>
          </a:p>
        </p:txBody>
      </p:sp>
      <p:sp>
        <p:nvSpPr>
          <p:cNvPr id="13" name="TextBox 12">
            <a:extLst>
              <a:ext uri="{FF2B5EF4-FFF2-40B4-BE49-F238E27FC236}">
                <a16:creationId xmlns:a16="http://schemas.microsoft.com/office/drawing/2014/main" id="{AA02B2D9-FA13-A25A-7D98-07C867555C70}"/>
              </a:ext>
            </a:extLst>
          </p:cNvPr>
          <p:cNvSpPr txBox="1"/>
          <p:nvPr/>
        </p:nvSpPr>
        <p:spPr>
          <a:xfrm>
            <a:off x="8201024" y="2980696"/>
            <a:ext cx="2990850" cy="646331"/>
          </a:xfrm>
          <a:prstGeom prst="rect">
            <a:avLst/>
          </a:prstGeom>
          <a:noFill/>
        </p:spPr>
        <p:txBody>
          <a:bodyPr wrap="square" rtlCol="0">
            <a:spAutoFit/>
          </a:bodyPr>
          <a:lstStyle/>
          <a:p>
            <a:r>
              <a:rPr lang="en-US" sz="3600" dirty="0">
                <a:latin typeface="Futura Std Condensed" panose="020B0506020204030204" pitchFamily="34" charset="0"/>
              </a:rPr>
              <a:t>—1 Tim 2:5</a:t>
            </a:r>
          </a:p>
        </p:txBody>
      </p:sp>
      <p:sp>
        <p:nvSpPr>
          <p:cNvPr id="14" name="TextBox 13">
            <a:extLst>
              <a:ext uri="{FF2B5EF4-FFF2-40B4-BE49-F238E27FC236}">
                <a16:creationId xmlns:a16="http://schemas.microsoft.com/office/drawing/2014/main" id="{FAA2DFB1-D5FA-5F98-C6A1-7C81CC7ED2AF}"/>
              </a:ext>
            </a:extLst>
          </p:cNvPr>
          <p:cNvSpPr txBox="1"/>
          <p:nvPr/>
        </p:nvSpPr>
        <p:spPr>
          <a:xfrm>
            <a:off x="8743949" y="3911857"/>
            <a:ext cx="2990850" cy="646331"/>
          </a:xfrm>
          <a:prstGeom prst="rect">
            <a:avLst/>
          </a:prstGeom>
          <a:noFill/>
        </p:spPr>
        <p:txBody>
          <a:bodyPr wrap="square" rtlCol="0">
            <a:spAutoFit/>
          </a:bodyPr>
          <a:lstStyle/>
          <a:p>
            <a:r>
              <a:rPr lang="en-US" sz="3600" dirty="0">
                <a:latin typeface="Futura Std Condensed" panose="020B0506020204030204" pitchFamily="34" charset="0"/>
              </a:rPr>
              <a:t>—Heb 7:25</a:t>
            </a:r>
          </a:p>
        </p:txBody>
      </p:sp>
    </p:spTree>
    <p:extLst>
      <p:ext uri="{BB962C8B-B14F-4D97-AF65-F5344CB8AC3E}">
        <p14:creationId xmlns:p14="http://schemas.microsoft.com/office/powerpoint/2010/main" val="232047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8FB61-676C-93F7-8F71-BAC68973E49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214240D-17A4-DB16-E550-A8AEC859F09C}"/>
              </a:ext>
            </a:extLst>
          </p:cNvPr>
          <p:cNvSpPr txBox="1"/>
          <p:nvPr/>
        </p:nvSpPr>
        <p:spPr>
          <a:xfrm>
            <a:off x="257173" y="136951"/>
            <a:ext cx="116967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Mary, Mediatrix / “Co-Redemptrix”</a:t>
            </a:r>
          </a:p>
        </p:txBody>
      </p:sp>
      <p:sp>
        <p:nvSpPr>
          <p:cNvPr id="4" name="TextBox 3">
            <a:extLst>
              <a:ext uri="{FF2B5EF4-FFF2-40B4-BE49-F238E27FC236}">
                <a16:creationId xmlns:a16="http://schemas.microsoft.com/office/drawing/2014/main" id="{80F1DDB1-A291-D26F-FBBA-B732FF0B74CE}"/>
              </a:ext>
            </a:extLst>
          </p:cNvPr>
          <p:cNvSpPr txBox="1"/>
          <p:nvPr/>
        </p:nvSpPr>
        <p:spPr>
          <a:xfrm>
            <a:off x="0" y="5669616"/>
            <a:ext cx="3810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The Truth About </a:t>
            </a:r>
          </a:p>
        </p:txBody>
      </p:sp>
      <p:sp>
        <p:nvSpPr>
          <p:cNvPr id="5" name="TextBox 4">
            <a:extLst>
              <a:ext uri="{FF2B5EF4-FFF2-40B4-BE49-F238E27FC236}">
                <a16:creationId xmlns:a16="http://schemas.microsoft.com/office/drawing/2014/main" id="{9B6B383E-0F65-142A-306C-E3CBF6721B48}"/>
              </a:ext>
            </a:extLst>
          </p:cNvPr>
          <p:cNvSpPr txBox="1"/>
          <p:nvPr/>
        </p:nvSpPr>
        <p:spPr>
          <a:xfrm>
            <a:off x="0" y="5999389"/>
            <a:ext cx="38100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MARY</a:t>
            </a:r>
          </a:p>
        </p:txBody>
      </p:sp>
      <p:sp>
        <p:nvSpPr>
          <p:cNvPr id="12" name="TextBox 11">
            <a:extLst>
              <a:ext uri="{FF2B5EF4-FFF2-40B4-BE49-F238E27FC236}">
                <a16:creationId xmlns:a16="http://schemas.microsoft.com/office/drawing/2014/main" id="{A44677FD-50D2-12D3-3149-D2763D7DC86C}"/>
              </a:ext>
            </a:extLst>
          </p:cNvPr>
          <p:cNvSpPr txBox="1"/>
          <p:nvPr/>
        </p:nvSpPr>
        <p:spPr>
          <a:xfrm>
            <a:off x="3810001" y="1914008"/>
            <a:ext cx="7958140"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In Mater Populi Fidelis (“The Mother of the Faithful People of God”), the Dicastery for the Doctrine of the Faith (DDF) said when an expression requires frequent explanation to maintain the correct meaning, it becomes unhelpful. </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(thecatholictelegraph.com/</a:t>
            </a:r>
            <a:r>
              <a:rPr kumimoji="0" lang="en-US" sz="3200" b="0" i="0" u="none" strike="noStrike" kern="1200" cap="none" spc="0" normalizeH="0" baseline="0" noProof="0" dirty="0" err="1">
                <a:ln>
                  <a:noFill/>
                </a:ln>
                <a:solidFill>
                  <a:prstClr val="white"/>
                </a:solidFill>
                <a:effectLst/>
                <a:uLnTx/>
                <a:uFillTx/>
                <a:latin typeface="Futura Std Condensed" panose="020B0506020204030204" pitchFamily="34" charset="0"/>
                <a:ea typeface="+mn-ea"/>
                <a:cs typeface="+mn-cs"/>
              </a:rPr>
              <a:t>vatican</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-nixes-use-of-co-redemptrix-mediatrix-as-titles-for-</a:t>
            </a:r>
            <a:r>
              <a:rPr kumimoji="0" lang="en-US" sz="3200" b="0" i="0" u="none" strike="noStrike" kern="1200" cap="none" spc="0" normalizeH="0" baseline="0" noProof="0" dirty="0" err="1">
                <a:ln>
                  <a:noFill/>
                </a:ln>
                <a:solidFill>
                  <a:prstClr val="white"/>
                </a:solidFill>
                <a:effectLst/>
                <a:uLnTx/>
                <a:uFillTx/>
                <a:latin typeface="Futura Std Condensed" panose="020B0506020204030204" pitchFamily="34" charset="0"/>
                <a:ea typeface="+mn-ea"/>
                <a:cs typeface="+mn-cs"/>
              </a:rPr>
              <a:t>mary</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/102874)</a:t>
            </a:r>
          </a:p>
        </p:txBody>
      </p:sp>
      <p:sp>
        <p:nvSpPr>
          <p:cNvPr id="2" name="TextBox 1">
            <a:extLst>
              <a:ext uri="{FF2B5EF4-FFF2-40B4-BE49-F238E27FC236}">
                <a16:creationId xmlns:a16="http://schemas.microsoft.com/office/drawing/2014/main" id="{174786EF-CDF1-892F-6CBA-35BA7926587C}"/>
              </a:ext>
            </a:extLst>
          </p:cNvPr>
          <p:cNvSpPr txBox="1"/>
          <p:nvPr/>
        </p:nvSpPr>
        <p:spPr>
          <a:xfrm>
            <a:off x="257173" y="967948"/>
            <a:ext cx="116967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2025 “Revision”</a:t>
            </a:r>
          </a:p>
        </p:txBody>
      </p:sp>
    </p:spTree>
    <p:extLst>
      <p:ext uri="{BB962C8B-B14F-4D97-AF65-F5344CB8AC3E}">
        <p14:creationId xmlns:p14="http://schemas.microsoft.com/office/powerpoint/2010/main" val="254177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7DDC-EA3E-8B07-C8D5-4D29EEE31DC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59B16B1-224C-5A34-38FE-3D3894519AC8}"/>
              </a:ext>
            </a:extLst>
          </p:cNvPr>
          <p:cNvSpPr txBox="1"/>
          <p:nvPr/>
        </p:nvSpPr>
        <p:spPr>
          <a:xfrm>
            <a:off x="257173" y="136951"/>
            <a:ext cx="116967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Mary, Mediatrix / “Co-Redemptrix”</a:t>
            </a:r>
          </a:p>
        </p:txBody>
      </p:sp>
      <p:sp>
        <p:nvSpPr>
          <p:cNvPr id="4" name="TextBox 3">
            <a:extLst>
              <a:ext uri="{FF2B5EF4-FFF2-40B4-BE49-F238E27FC236}">
                <a16:creationId xmlns:a16="http://schemas.microsoft.com/office/drawing/2014/main" id="{039B171E-927F-9A58-FC5A-D83609F943FF}"/>
              </a:ext>
            </a:extLst>
          </p:cNvPr>
          <p:cNvSpPr txBox="1"/>
          <p:nvPr/>
        </p:nvSpPr>
        <p:spPr>
          <a:xfrm>
            <a:off x="0" y="5669616"/>
            <a:ext cx="3810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The Truth About </a:t>
            </a:r>
          </a:p>
        </p:txBody>
      </p:sp>
      <p:sp>
        <p:nvSpPr>
          <p:cNvPr id="5" name="TextBox 4">
            <a:extLst>
              <a:ext uri="{FF2B5EF4-FFF2-40B4-BE49-F238E27FC236}">
                <a16:creationId xmlns:a16="http://schemas.microsoft.com/office/drawing/2014/main" id="{B131FF70-D2F1-BFAA-1321-EAF3C38F4DA3}"/>
              </a:ext>
            </a:extLst>
          </p:cNvPr>
          <p:cNvSpPr txBox="1"/>
          <p:nvPr/>
        </p:nvSpPr>
        <p:spPr>
          <a:xfrm>
            <a:off x="0" y="5999389"/>
            <a:ext cx="38100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MARY</a:t>
            </a:r>
          </a:p>
        </p:txBody>
      </p:sp>
      <p:sp>
        <p:nvSpPr>
          <p:cNvPr id="12" name="TextBox 11">
            <a:extLst>
              <a:ext uri="{FF2B5EF4-FFF2-40B4-BE49-F238E27FC236}">
                <a16:creationId xmlns:a16="http://schemas.microsoft.com/office/drawing/2014/main" id="{00AE9FF6-CF5B-D7DB-25D5-6A23F9EBCE94}"/>
              </a:ext>
            </a:extLst>
          </p:cNvPr>
          <p:cNvSpPr txBox="1"/>
          <p:nvPr/>
        </p:nvSpPr>
        <p:spPr>
          <a:xfrm>
            <a:off x="3810001" y="1914008"/>
            <a:ext cx="7958140"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In this case, the expression ‘co-redemptrix’ does not help extol Mary as the first and foremost collaborator in the work of redemption and grace, for it carries the risk of eclipsing the exclusive role of Jesus Christ,” according to the doctrinal note, released Nov. 4, 2025." </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(vatican.va/</a:t>
            </a:r>
            <a:r>
              <a:rPr kumimoji="0" lang="en-US" sz="3200" b="0" i="0" u="none" strike="noStrike" kern="1200" cap="none" spc="0" normalizeH="0" baseline="0" noProof="0" dirty="0" err="1">
                <a:ln>
                  <a:noFill/>
                </a:ln>
                <a:solidFill>
                  <a:prstClr val="white"/>
                </a:solidFill>
                <a:effectLst/>
                <a:uLnTx/>
                <a:uFillTx/>
                <a:latin typeface="Futura Std Condensed" panose="020B0506020204030204" pitchFamily="34" charset="0"/>
                <a:ea typeface="+mn-ea"/>
                <a:cs typeface="+mn-cs"/>
              </a:rPr>
              <a:t>roman_curia</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/congregations/</a:t>
            </a:r>
            <a:r>
              <a:rPr kumimoji="0" lang="en-US" sz="3200" b="0" i="0" u="none" strike="noStrike" kern="1200" cap="none" spc="0" normalizeH="0" baseline="0" noProof="0" dirty="0" err="1">
                <a:ln>
                  <a:noFill/>
                </a:ln>
                <a:solidFill>
                  <a:prstClr val="white"/>
                </a:solidFill>
                <a:effectLst/>
                <a:uLnTx/>
                <a:uFillTx/>
                <a:latin typeface="Futura Std Condensed" panose="020B0506020204030204" pitchFamily="34" charset="0"/>
                <a:ea typeface="+mn-ea"/>
                <a:cs typeface="+mn-cs"/>
              </a:rPr>
              <a:t>cfaith</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/documents/rc_ddf_doc_20251104_mater-populi-fidelis_en.html)</a:t>
            </a:r>
          </a:p>
        </p:txBody>
      </p:sp>
      <p:sp>
        <p:nvSpPr>
          <p:cNvPr id="2" name="TextBox 1">
            <a:extLst>
              <a:ext uri="{FF2B5EF4-FFF2-40B4-BE49-F238E27FC236}">
                <a16:creationId xmlns:a16="http://schemas.microsoft.com/office/drawing/2014/main" id="{F041D036-84BA-2819-B067-CCCF670F7D7B}"/>
              </a:ext>
            </a:extLst>
          </p:cNvPr>
          <p:cNvSpPr txBox="1"/>
          <p:nvPr/>
        </p:nvSpPr>
        <p:spPr>
          <a:xfrm>
            <a:off x="257173" y="967948"/>
            <a:ext cx="116967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2025 “Revision”</a:t>
            </a:r>
          </a:p>
        </p:txBody>
      </p:sp>
    </p:spTree>
    <p:extLst>
      <p:ext uri="{BB962C8B-B14F-4D97-AF65-F5344CB8AC3E}">
        <p14:creationId xmlns:p14="http://schemas.microsoft.com/office/powerpoint/2010/main" val="213345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A8B59-F624-8140-C0CF-179709DE67B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B17E343-F7B2-1468-C100-8C23FFDF85E9}"/>
              </a:ext>
            </a:extLst>
          </p:cNvPr>
          <p:cNvSpPr txBox="1"/>
          <p:nvPr/>
        </p:nvSpPr>
        <p:spPr>
          <a:xfrm>
            <a:off x="257173" y="136951"/>
            <a:ext cx="116967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Mary, Mediatrix / “Co-Redemptrix”</a:t>
            </a:r>
          </a:p>
        </p:txBody>
      </p:sp>
      <p:sp>
        <p:nvSpPr>
          <p:cNvPr id="4" name="TextBox 3">
            <a:extLst>
              <a:ext uri="{FF2B5EF4-FFF2-40B4-BE49-F238E27FC236}">
                <a16:creationId xmlns:a16="http://schemas.microsoft.com/office/drawing/2014/main" id="{DB771086-ED79-27ED-41BC-BBC17DBC00A6}"/>
              </a:ext>
            </a:extLst>
          </p:cNvPr>
          <p:cNvSpPr txBox="1"/>
          <p:nvPr/>
        </p:nvSpPr>
        <p:spPr>
          <a:xfrm>
            <a:off x="0" y="5669616"/>
            <a:ext cx="3810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The Truth About </a:t>
            </a:r>
          </a:p>
        </p:txBody>
      </p:sp>
      <p:sp>
        <p:nvSpPr>
          <p:cNvPr id="5" name="TextBox 4">
            <a:extLst>
              <a:ext uri="{FF2B5EF4-FFF2-40B4-BE49-F238E27FC236}">
                <a16:creationId xmlns:a16="http://schemas.microsoft.com/office/drawing/2014/main" id="{ED282950-DAF6-D8A3-19B7-56CA86CD0F38}"/>
              </a:ext>
            </a:extLst>
          </p:cNvPr>
          <p:cNvSpPr txBox="1"/>
          <p:nvPr/>
        </p:nvSpPr>
        <p:spPr>
          <a:xfrm>
            <a:off x="0" y="5999389"/>
            <a:ext cx="38100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MARY</a:t>
            </a:r>
          </a:p>
        </p:txBody>
      </p:sp>
      <p:sp>
        <p:nvSpPr>
          <p:cNvPr id="12" name="TextBox 11">
            <a:extLst>
              <a:ext uri="{FF2B5EF4-FFF2-40B4-BE49-F238E27FC236}">
                <a16:creationId xmlns:a16="http://schemas.microsoft.com/office/drawing/2014/main" id="{7EF777C2-3230-96C0-6AAF-7D909B598A2A}"/>
              </a:ext>
            </a:extLst>
          </p:cNvPr>
          <p:cNvSpPr txBox="1"/>
          <p:nvPr/>
        </p:nvSpPr>
        <p:spPr>
          <a:xfrm>
            <a:off x="3810001" y="1914008"/>
            <a:ext cx="7958140"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The title “Co-redemptrix” first appeared in the fifteenth century as a correction to the invocation “Redemptrix” (as an abbreviated form of the title, “Mother of the Redeemer”), which had been attributed to Mary since the tenth century. </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(vatican.va/</a:t>
            </a:r>
            <a:r>
              <a:rPr kumimoji="0" lang="en-US" sz="3200" b="0" i="0" u="none" strike="noStrike" kern="1200" cap="none" spc="0" normalizeH="0" baseline="0" noProof="0" dirty="0" err="1">
                <a:ln>
                  <a:noFill/>
                </a:ln>
                <a:solidFill>
                  <a:prstClr val="white"/>
                </a:solidFill>
                <a:effectLst/>
                <a:uLnTx/>
                <a:uFillTx/>
                <a:latin typeface="Futura Std Condensed" panose="020B0506020204030204" pitchFamily="34" charset="0"/>
                <a:ea typeface="+mn-ea"/>
                <a:cs typeface="+mn-cs"/>
              </a:rPr>
              <a:t>roman_curia</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/congregations/</a:t>
            </a:r>
            <a:r>
              <a:rPr kumimoji="0" lang="en-US" sz="3200" b="0" i="0" u="none" strike="noStrike" kern="1200" cap="none" spc="0" normalizeH="0" baseline="0" noProof="0" dirty="0" err="1">
                <a:ln>
                  <a:noFill/>
                </a:ln>
                <a:solidFill>
                  <a:prstClr val="white"/>
                </a:solidFill>
                <a:effectLst/>
                <a:uLnTx/>
                <a:uFillTx/>
                <a:latin typeface="Futura Std Condensed" panose="020B0506020204030204" pitchFamily="34" charset="0"/>
                <a:ea typeface="+mn-ea"/>
                <a:cs typeface="+mn-cs"/>
              </a:rPr>
              <a:t>cfaith</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/documents/rc_ddf_doc_20251104_mater-populi-fidelis_en.html)</a:t>
            </a:r>
          </a:p>
        </p:txBody>
      </p:sp>
      <p:sp>
        <p:nvSpPr>
          <p:cNvPr id="2" name="TextBox 1">
            <a:extLst>
              <a:ext uri="{FF2B5EF4-FFF2-40B4-BE49-F238E27FC236}">
                <a16:creationId xmlns:a16="http://schemas.microsoft.com/office/drawing/2014/main" id="{02FE8BD2-9704-813E-E8F9-095E85883AF8}"/>
              </a:ext>
            </a:extLst>
          </p:cNvPr>
          <p:cNvSpPr txBox="1"/>
          <p:nvPr/>
        </p:nvSpPr>
        <p:spPr>
          <a:xfrm>
            <a:off x="257173" y="967948"/>
            <a:ext cx="116967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2025 “Revision”</a:t>
            </a:r>
          </a:p>
        </p:txBody>
      </p:sp>
    </p:spTree>
    <p:extLst>
      <p:ext uri="{BB962C8B-B14F-4D97-AF65-F5344CB8AC3E}">
        <p14:creationId xmlns:p14="http://schemas.microsoft.com/office/powerpoint/2010/main" val="77016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70BF0-7115-7907-8C66-E1E4D385230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DB497F8-56C9-EDE4-49D4-F29F88E9567C}"/>
              </a:ext>
            </a:extLst>
          </p:cNvPr>
          <p:cNvSpPr txBox="1"/>
          <p:nvPr/>
        </p:nvSpPr>
        <p:spPr>
          <a:xfrm>
            <a:off x="257173" y="136951"/>
            <a:ext cx="116967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Mary, Mediatrix / “Co-Redemptrix”</a:t>
            </a:r>
          </a:p>
        </p:txBody>
      </p:sp>
      <p:sp>
        <p:nvSpPr>
          <p:cNvPr id="4" name="TextBox 3">
            <a:extLst>
              <a:ext uri="{FF2B5EF4-FFF2-40B4-BE49-F238E27FC236}">
                <a16:creationId xmlns:a16="http://schemas.microsoft.com/office/drawing/2014/main" id="{FFF7852C-3011-FCC8-3654-2AFB8990366A}"/>
              </a:ext>
            </a:extLst>
          </p:cNvPr>
          <p:cNvSpPr txBox="1"/>
          <p:nvPr/>
        </p:nvSpPr>
        <p:spPr>
          <a:xfrm>
            <a:off x="0" y="5669616"/>
            <a:ext cx="3810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The Truth About </a:t>
            </a:r>
          </a:p>
        </p:txBody>
      </p:sp>
      <p:sp>
        <p:nvSpPr>
          <p:cNvPr id="5" name="TextBox 4">
            <a:extLst>
              <a:ext uri="{FF2B5EF4-FFF2-40B4-BE49-F238E27FC236}">
                <a16:creationId xmlns:a16="http://schemas.microsoft.com/office/drawing/2014/main" id="{755D7CC3-05ED-D401-3B8C-16637DA6FDBD}"/>
              </a:ext>
            </a:extLst>
          </p:cNvPr>
          <p:cNvSpPr txBox="1"/>
          <p:nvPr/>
        </p:nvSpPr>
        <p:spPr>
          <a:xfrm>
            <a:off x="0" y="5999389"/>
            <a:ext cx="38100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MARY</a:t>
            </a:r>
          </a:p>
        </p:txBody>
      </p:sp>
      <p:sp>
        <p:nvSpPr>
          <p:cNvPr id="12" name="TextBox 11">
            <a:extLst>
              <a:ext uri="{FF2B5EF4-FFF2-40B4-BE49-F238E27FC236}">
                <a16:creationId xmlns:a16="http://schemas.microsoft.com/office/drawing/2014/main" id="{DDD48FEA-2EC1-E741-36FD-4F31C4708E06}"/>
              </a:ext>
            </a:extLst>
          </p:cNvPr>
          <p:cNvSpPr txBox="1"/>
          <p:nvPr/>
        </p:nvSpPr>
        <p:spPr>
          <a:xfrm>
            <a:off x="3810001" y="1914008"/>
            <a:ext cx="795814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The Second Vatican Council’s terminology regarding mediation primarily refers to Christ; it sometimes also refers to Mary, but in a clearly subordinate manner. In fact, the Council preferred to use a different terminology for her: one centered on cooperation or maternal assistance. </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(vatican.va/</a:t>
            </a:r>
            <a:r>
              <a:rPr kumimoji="0" lang="en-US" sz="3200" b="0" i="0" u="none" strike="noStrike" kern="1200" cap="none" spc="0" normalizeH="0" baseline="0" noProof="0" dirty="0" err="1">
                <a:ln>
                  <a:noFill/>
                </a:ln>
                <a:solidFill>
                  <a:prstClr val="white"/>
                </a:solidFill>
                <a:effectLst/>
                <a:uLnTx/>
                <a:uFillTx/>
                <a:latin typeface="Futura Std Condensed" panose="020B0506020204030204" pitchFamily="34" charset="0"/>
                <a:ea typeface="+mn-ea"/>
                <a:cs typeface="+mn-cs"/>
              </a:rPr>
              <a:t>roman_curia</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/congregations/</a:t>
            </a:r>
            <a:r>
              <a:rPr kumimoji="0" lang="en-US" sz="3200" b="0" i="0" u="none" strike="noStrike" kern="1200" cap="none" spc="0" normalizeH="0" baseline="0" noProof="0" dirty="0" err="1">
                <a:ln>
                  <a:noFill/>
                </a:ln>
                <a:solidFill>
                  <a:prstClr val="white"/>
                </a:solidFill>
                <a:effectLst/>
                <a:uLnTx/>
                <a:uFillTx/>
                <a:latin typeface="Futura Std Condensed" panose="020B0506020204030204" pitchFamily="34" charset="0"/>
                <a:ea typeface="+mn-ea"/>
                <a:cs typeface="+mn-cs"/>
              </a:rPr>
              <a:t>cfaith</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/documents/rc_ddf_doc_20251104_mater-populi-fidelis_en.html)</a:t>
            </a:r>
          </a:p>
        </p:txBody>
      </p:sp>
      <p:sp>
        <p:nvSpPr>
          <p:cNvPr id="2" name="TextBox 1">
            <a:extLst>
              <a:ext uri="{FF2B5EF4-FFF2-40B4-BE49-F238E27FC236}">
                <a16:creationId xmlns:a16="http://schemas.microsoft.com/office/drawing/2014/main" id="{F9B0730D-CD0C-CBBF-F461-0059AA8B087D}"/>
              </a:ext>
            </a:extLst>
          </p:cNvPr>
          <p:cNvSpPr txBox="1"/>
          <p:nvPr/>
        </p:nvSpPr>
        <p:spPr>
          <a:xfrm>
            <a:off x="257173" y="967948"/>
            <a:ext cx="116967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2025 “Revision”</a:t>
            </a:r>
          </a:p>
        </p:txBody>
      </p:sp>
    </p:spTree>
    <p:extLst>
      <p:ext uri="{BB962C8B-B14F-4D97-AF65-F5344CB8AC3E}">
        <p14:creationId xmlns:p14="http://schemas.microsoft.com/office/powerpoint/2010/main" val="423157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69706-A113-2E3B-8843-40D90636C7F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F94CD59-0E90-B810-6C5C-81019915DC63}"/>
              </a:ext>
            </a:extLst>
          </p:cNvPr>
          <p:cNvSpPr txBox="1"/>
          <p:nvPr/>
        </p:nvSpPr>
        <p:spPr>
          <a:xfrm>
            <a:off x="257173" y="136951"/>
            <a:ext cx="116967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Mary, Mediatrix / “Co-Redemptrix”</a:t>
            </a:r>
          </a:p>
        </p:txBody>
      </p:sp>
      <p:sp>
        <p:nvSpPr>
          <p:cNvPr id="4" name="TextBox 3">
            <a:extLst>
              <a:ext uri="{FF2B5EF4-FFF2-40B4-BE49-F238E27FC236}">
                <a16:creationId xmlns:a16="http://schemas.microsoft.com/office/drawing/2014/main" id="{76A5F4F4-B24D-F6EF-B935-FE34F1D70744}"/>
              </a:ext>
            </a:extLst>
          </p:cNvPr>
          <p:cNvSpPr txBox="1"/>
          <p:nvPr/>
        </p:nvSpPr>
        <p:spPr>
          <a:xfrm>
            <a:off x="0" y="5669616"/>
            <a:ext cx="3810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The Truth About </a:t>
            </a:r>
          </a:p>
        </p:txBody>
      </p:sp>
      <p:sp>
        <p:nvSpPr>
          <p:cNvPr id="5" name="TextBox 4">
            <a:extLst>
              <a:ext uri="{FF2B5EF4-FFF2-40B4-BE49-F238E27FC236}">
                <a16:creationId xmlns:a16="http://schemas.microsoft.com/office/drawing/2014/main" id="{4823FBD6-3942-FC45-63E1-033BF541BDBA}"/>
              </a:ext>
            </a:extLst>
          </p:cNvPr>
          <p:cNvSpPr txBox="1"/>
          <p:nvPr/>
        </p:nvSpPr>
        <p:spPr>
          <a:xfrm>
            <a:off x="0" y="5999389"/>
            <a:ext cx="38100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MARY</a:t>
            </a:r>
          </a:p>
        </p:txBody>
      </p:sp>
      <p:sp>
        <p:nvSpPr>
          <p:cNvPr id="12" name="TextBox 11">
            <a:extLst>
              <a:ext uri="{FF2B5EF4-FFF2-40B4-BE49-F238E27FC236}">
                <a16:creationId xmlns:a16="http://schemas.microsoft.com/office/drawing/2014/main" id="{3CEC2C7E-B753-623C-FE28-49F76AB8511B}"/>
              </a:ext>
            </a:extLst>
          </p:cNvPr>
          <p:cNvSpPr txBox="1"/>
          <p:nvPr/>
        </p:nvSpPr>
        <p:spPr>
          <a:xfrm>
            <a:off x="3810001" y="1914008"/>
            <a:ext cx="7958140"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Mary’s participation in Christ’s work becomes evident when one begins from the conviction that the risen Lord promotes, transforms, and enables believers to collaborate with him in his work. </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(vatican.va/</a:t>
            </a:r>
            <a:r>
              <a:rPr kumimoji="0" lang="en-US" sz="3200" b="0" i="0" u="none" strike="noStrike" kern="1200" cap="none" spc="0" normalizeH="0" baseline="0" noProof="0" dirty="0" err="1">
                <a:ln>
                  <a:noFill/>
                </a:ln>
                <a:solidFill>
                  <a:prstClr val="white"/>
                </a:solidFill>
                <a:effectLst/>
                <a:uLnTx/>
                <a:uFillTx/>
                <a:latin typeface="Futura Std Condensed" panose="020B0506020204030204" pitchFamily="34" charset="0"/>
                <a:ea typeface="+mn-ea"/>
                <a:cs typeface="+mn-cs"/>
              </a:rPr>
              <a:t>roman_curia</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/congregations/</a:t>
            </a:r>
            <a:r>
              <a:rPr kumimoji="0" lang="en-US" sz="3200" b="0" i="0" u="none" strike="noStrike" kern="1200" cap="none" spc="0" normalizeH="0" baseline="0" noProof="0" dirty="0" err="1">
                <a:ln>
                  <a:noFill/>
                </a:ln>
                <a:solidFill>
                  <a:prstClr val="white"/>
                </a:solidFill>
                <a:effectLst/>
                <a:uLnTx/>
                <a:uFillTx/>
                <a:latin typeface="Futura Std Condensed" panose="020B0506020204030204" pitchFamily="34" charset="0"/>
                <a:ea typeface="+mn-ea"/>
                <a:cs typeface="+mn-cs"/>
              </a:rPr>
              <a:t>cfaith</a:t>
            </a:r>
            <a:r>
              <a:rPr kumimoji="0" lang="en-US" sz="3200" b="0" i="0" u="none" strike="noStrike" kern="1200" cap="none" spc="0" normalizeH="0" baseline="0" noProof="0" dirty="0">
                <a:ln>
                  <a:noFill/>
                </a:ln>
                <a:solidFill>
                  <a:prstClr val="white"/>
                </a:solidFill>
                <a:effectLst/>
                <a:uLnTx/>
                <a:uFillTx/>
                <a:latin typeface="Futura Std Condensed" panose="020B0506020204030204" pitchFamily="34" charset="0"/>
                <a:ea typeface="+mn-ea"/>
                <a:cs typeface="+mn-cs"/>
              </a:rPr>
              <a:t>/documents/rc_ddf_doc_20251104_mater-populi-fidelis_en.html)</a:t>
            </a:r>
          </a:p>
        </p:txBody>
      </p:sp>
      <p:sp>
        <p:nvSpPr>
          <p:cNvPr id="2" name="TextBox 1">
            <a:extLst>
              <a:ext uri="{FF2B5EF4-FFF2-40B4-BE49-F238E27FC236}">
                <a16:creationId xmlns:a16="http://schemas.microsoft.com/office/drawing/2014/main" id="{A117AE89-A721-DB15-671F-924DC02F98DB}"/>
              </a:ext>
            </a:extLst>
          </p:cNvPr>
          <p:cNvSpPr txBox="1"/>
          <p:nvPr/>
        </p:nvSpPr>
        <p:spPr>
          <a:xfrm>
            <a:off x="257173" y="967948"/>
            <a:ext cx="116967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2025 “Revision”</a:t>
            </a:r>
          </a:p>
        </p:txBody>
      </p:sp>
    </p:spTree>
    <p:extLst>
      <p:ext uri="{BB962C8B-B14F-4D97-AF65-F5344CB8AC3E}">
        <p14:creationId xmlns:p14="http://schemas.microsoft.com/office/powerpoint/2010/main" val="411031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82304D-59AF-0609-BF8A-DFCB3FBA3BC0}"/>
              </a:ext>
            </a:extLst>
          </p:cNvPr>
          <p:cNvSpPr txBox="1"/>
          <p:nvPr/>
        </p:nvSpPr>
        <p:spPr>
          <a:xfrm>
            <a:off x="6095999" y="1450041"/>
            <a:ext cx="5504329"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The Truth About </a:t>
            </a:r>
          </a:p>
        </p:txBody>
      </p:sp>
      <p:sp>
        <p:nvSpPr>
          <p:cNvPr id="4" name="TextBox 3">
            <a:extLst>
              <a:ext uri="{FF2B5EF4-FFF2-40B4-BE49-F238E27FC236}">
                <a16:creationId xmlns:a16="http://schemas.microsoft.com/office/drawing/2014/main" id="{DD1B01F2-7F83-C560-85F2-4E1E350607FE}"/>
              </a:ext>
            </a:extLst>
          </p:cNvPr>
          <p:cNvSpPr txBox="1"/>
          <p:nvPr/>
        </p:nvSpPr>
        <p:spPr>
          <a:xfrm>
            <a:off x="6095999" y="1865539"/>
            <a:ext cx="5504329" cy="1569660"/>
          </a:xfrm>
          <a:prstGeom prst="rect">
            <a:avLst/>
          </a:prstGeom>
          <a:noFill/>
        </p:spPr>
        <p:txBody>
          <a:bodyPr wrap="square" rtlCol="0">
            <a:spAutoFit/>
          </a:bodyPr>
          <a:lstStyle/>
          <a:p>
            <a:pPr algn="ctr"/>
            <a:r>
              <a:rPr lang="en-US" sz="9600" b="1" dirty="0">
                <a:effectLst>
                  <a:glow rad="127000">
                    <a:srgbClr val="BF6312"/>
                  </a:glow>
                </a:effectLst>
                <a:latin typeface="Georgia" panose="02040502050405020303" pitchFamily="18" charset="0"/>
              </a:rPr>
              <a:t>MARY</a:t>
            </a:r>
          </a:p>
        </p:txBody>
      </p:sp>
      <p:sp>
        <p:nvSpPr>
          <p:cNvPr id="6" name="TextBox 5">
            <a:extLst>
              <a:ext uri="{FF2B5EF4-FFF2-40B4-BE49-F238E27FC236}">
                <a16:creationId xmlns:a16="http://schemas.microsoft.com/office/drawing/2014/main" id="{3D6937B2-8C23-6B66-78AD-6ACEF6F9429D}"/>
              </a:ext>
            </a:extLst>
          </p:cNvPr>
          <p:cNvSpPr txBox="1"/>
          <p:nvPr/>
        </p:nvSpPr>
        <p:spPr>
          <a:xfrm>
            <a:off x="5881687" y="3678891"/>
            <a:ext cx="5932952" cy="1569660"/>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Magnified or Misunderstood?</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5B8A9-746B-3B89-555D-DF2CFCAC46E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AB84573-B4C1-9D7E-5A65-A694307ABAC3}"/>
              </a:ext>
            </a:extLst>
          </p:cNvPr>
          <p:cNvSpPr txBox="1"/>
          <p:nvPr/>
        </p:nvSpPr>
        <p:spPr>
          <a:xfrm>
            <a:off x="6095999" y="1450041"/>
            <a:ext cx="550432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The Truth About </a:t>
            </a:r>
          </a:p>
        </p:txBody>
      </p:sp>
      <p:sp>
        <p:nvSpPr>
          <p:cNvPr id="4" name="TextBox 3">
            <a:extLst>
              <a:ext uri="{FF2B5EF4-FFF2-40B4-BE49-F238E27FC236}">
                <a16:creationId xmlns:a16="http://schemas.microsoft.com/office/drawing/2014/main" id="{D67FD489-F1FA-92D2-39F9-8D011A2AFDFD}"/>
              </a:ext>
            </a:extLst>
          </p:cNvPr>
          <p:cNvSpPr txBox="1"/>
          <p:nvPr/>
        </p:nvSpPr>
        <p:spPr>
          <a:xfrm>
            <a:off x="6095999" y="1865539"/>
            <a:ext cx="550432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MARY</a:t>
            </a:r>
          </a:p>
        </p:txBody>
      </p:sp>
      <p:sp>
        <p:nvSpPr>
          <p:cNvPr id="6" name="TextBox 5">
            <a:extLst>
              <a:ext uri="{FF2B5EF4-FFF2-40B4-BE49-F238E27FC236}">
                <a16:creationId xmlns:a16="http://schemas.microsoft.com/office/drawing/2014/main" id="{F7387F9E-10A6-F9DD-15A0-5E1D1560EC5B}"/>
              </a:ext>
            </a:extLst>
          </p:cNvPr>
          <p:cNvSpPr txBox="1"/>
          <p:nvPr/>
        </p:nvSpPr>
        <p:spPr>
          <a:xfrm>
            <a:off x="5881687" y="3678891"/>
            <a:ext cx="593295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127000">
                    <a:srgbClr val="BF6312"/>
                  </a:glow>
                </a:effectLst>
                <a:uLnTx/>
                <a:uFillTx/>
                <a:latin typeface="Georgia" panose="02040502050405020303" pitchFamily="18" charset="0"/>
                <a:ea typeface="+mn-ea"/>
                <a:cs typeface="+mn-cs"/>
              </a:rPr>
              <a:t>Magnified or Misunderstood?</a:t>
            </a:r>
          </a:p>
        </p:txBody>
      </p:sp>
    </p:spTree>
    <p:extLst>
      <p:ext uri="{BB962C8B-B14F-4D97-AF65-F5344CB8AC3E}">
        <p14:creationId xmlns:p14="http://schemas.microsoft.com/office/powerpoint/2010/main" val="1773782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A01272-F29E-CFB9-E669-D42FE32D481B}"/>
              </a:ext>
            </a:extLst>
          </p:cNvPr>
          <p:cNvSpPr txBox="1"/>
          <p:nvPr/>
        </p:nvSpPr>
        <p:spPr>
          <a:xfrm>
            <a:off x="0" y="5669616"/>
            <a:ext cx="3810001" cy="584775"/>
          </a:xfrm>
          <a:prstGeom prst="rect">
            <a:avLst/>
          </a:prstGeom>
          <a:noFill/>
        </p:spPr>
        <p:txBody>
          <a:bodyPr wrap="square" rtlCol="0">
            <a:spAutoFit/>
          </a:bodyPr>
          <a:lstStyle/>
          <a:p>
            <a:pPr algn="ctr"/>
            <a:r>
              <a:rPr lang="en-US" sz="3200" b="1" dirty="0">
                <a:effectLst>
                  <a:glow rad="127000">
                    <a:srgbClr val="BF6312"/>
                  </a:glow>
                </a:effectLst>
                <a:latin typeface="Georgia" panose="02040502050405020303" pitchFamily="18" charset="0"/>
              </a:rPr>
              <a:t>The Truth About </a:t>
            </a:r>
          </a:p>
        </p:txBody>
      </p:sp>
      <p:sp>
        <p:nvSpPr>
          <p:cNvPr id="3" name="TextBox 2">
            <a:extLst>
              <a:ext uri="{FF2B5EF4-FFF2-40B4-BE49-F238E27FC236}">
                <a16:creationId xmlns:a16="http://schemas.microsoft.com/office/drawing/2014/main" id="{245D075A-C265-9793-3FB1-9555B3EC85FB}"/>
              </a:ext>
            </a:extLst>
          </p:cNvPr>
          <p:cNvSpPr txBox="1"/>
          <p:nvPr/>
        </p:nvSpPr>
        <p:spPr>
          <a:xfrm>
            <a:off x="0" y="5999389"/>
            <a:ext cx="3810001"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MARY</a:t>
            </a:r>
          </a:p>
        </p:txBody>
      </p:sp>
      <p:sp>
        <p:nvSpPr>
          <p:cNvPr id="6" name="TextBox 5">
            <a:extLst>
              <a:ext uri="{FF2B5EF4-FFF2-40B4-BE49-F238E27FC236}">
                <a16:creationId xmlns:a16="http://schemas.microsoft.com/office/drawing/2014/main" id="{9900D752-0D0A-EB88-2DDF-774C07A4647F}"/>
              </a:ext>
            </a:extLst>
          </p:cNvPr>
          <p:cNvSpPr txBox="1"/>
          <p:nvPr/>
        </p:nvSpPr>
        <p:spPr>
          <a:xfrm>
            <a:off x="257175" y="136951"/>
            <a:ext cx="8801100" cy="830997"/>
          </a:xfrm>
          <a:prstGeom prst="rect">
            <a:avLst/>
          </a:prstGeom>
          <a:noFill/>
        </p:spPr>
        <p:txBody>
          <a:bodyPr wrap="square" rtlCol="0">
            <a:spAutoFit/>
          </a:bodyPr>
          <a:lstStyle/>
          <a:p>
            <a:r>
              <a:rPr lang="en-US" sz="4800" b="1" dirty="0">
                <a:latin typeface="Georgia" panose="02040502050405020303" pitchFamily="18" charset="0"/>
              </a:rPr>
              <a:t>Mary’s extra special place</a:t>
            </a:r>
          </a:p>
        </p:txBody>
      </p:sp>
      <p:sp>
        <p:nvSpPr>
          <p:cNvPr id="7" name="TextBox 6">
            <a:extLst>
              <a:ext uri="{FF2B5EF4-FFF2-40B4-BE49-F238E27FC236}">
                <a16:creationId xmlns:a16="http://schemas.microsoft.com/office/drawing/2014/main" id="{955F5D27-51F5-93DB-7121-9D9BE666645B}"/>
              </a:ext>
            </a:extLst>
          </p:cNvPr>
          <p:cNvSpPr txBox="1"/>
          <p:nvPr/>
        </p:nvSpPr>
        <p:spPr>
          <a:xfrm>
            <a:off x="4133850" y="1266825"/>
            <a:ext cx="7905750" cy="4955203"/>
          </a:xfrm>
          <a:prstGeom prst="rect">
            <a:avLst/>
          </a:prstGeom>
          <a:noFill/>
        </p:spPr>
        <p:txBody>
          <a:bodyPr wrap="square" rtlCol="0">
            <a:spAutoFit/>
          </a:bodyPr>
          <a:lstStyle/>
          <a:p>
            <a:r>
              <a:rPr lang="en-US" sz="3200" dirty="0">
                <a:latin typeface="Futura Std Condensed" panose="020B0506020204030204" pitchFamily="34" charset="0"/>
              </a:rPr>
              <a:t>“Among all the women who ever lived, the mother of Jesus Christ is the most celebrated, the most venerated, the most portrayed, the most honored in the naming of girl babies and churches. Even the Koran praises her chastity and faith. Among Roman Catholics, the Madonna is recognized not only as the mother of God, but also , according to modern Popes, as the Queen of the Universe, Queen of Heaven, Seat of Wisdom, and even the Spouse of the Holy Spirit.” </a:t>
            </a:r>
            <a:br>
              <a:rPr lang="en-US" sz="3200" dirty="0">
                <a:latin typeface="Futura Std Condensed" panose="020B0506020204030204" pitchFamily="34" charset="0"/>
              </a:rPr>
            </a:br>
            <a:r>
              <a:rPr lang="en-US" sz="3000" dirty="0">
                <a:latin typeface="Futura Std Condensed" panose="020B0506020204030204" pitchFamily="34" charset="0"/>
              </a:rPr>
              <a:t>(Richard N. Ostling, “Hand-maid of Feminist?” Time, Dec 30, 1991, </a:t>
            </a:r>
            <a:r>
              <a:rPr lang="en-US" sz="3000" dirty="0" err="1">
                <a:latin typeface="Futura Std Condensed" panose="020B0506020204030204" pitchFamily="34" charset="0"/>
              </a:rPr>
              <a:t>pg</a:t>
            </a:r>
            <a:r>
              <a:rPr lang="en-US" sz="3000" dirty="0">
                <a:latin typeface="Futura Std Condensed" panose="020B0506020204030204" pitchFamily="34" charset="0"/>
              </a:rPr>
              <a:t> 62)</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85F7-27C6-CEE2-2237-441E8CEE022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51FC5B8-81BF-2EB8-4ADB-8369E143BF4E}"/>
              </a:ext>
            </a:extLst>
          </p:cNvPr>
          <p:cNvSpPr txBox="1"/>
          <p:nvPr/>
        </p:nvSpPr>
        <p:spPr>
          <a:xfrm>
            <a:off x="257175" y="136951"/>
            <a:ext cx="8801100" cy="830997"/>
          </a:xfrm>
          <a:prstGeom prst="rect">
            <a:avLst/>
          </a:prstGeom>
          <a:noFill/>
        </p:spPr>
        <p:txBody>
          <a:bodyPr wrap="square" rtlCol="0">
            <a:spAutoFit/>
          </a:bodyPr>
          <a:lstStyle/>
          <a:p>
            <a:r>
              <a:rPr lang="en-US" sz="4800" b="1" dirty="0">
                <a:latin typeface="Georgia" panose="02040502050405020303" pitchFamily="18" charset="0"/>
              </a:rPr>
              <a:t>Mary’s extra special place</a:t>
            </a:r>
          </a:p>
        </p:txBody>
      </p:sp>
      <p:sp>
        <p:nvSpPr>
          <p:cNvPr id="7" name="TextBox 6">
            <a:extLst>
              <a:ext uri="{FF2B5EF4-FFF2-40B4-BE49-F238E27FC236}">
                <a16:creationId xmlns:a16="http://schemas.microsoft.com/office/drawing/2014/main" id="{2AD61F76-C147-69F2-ABC2-0C46220E3D84}"/>
              </a:ext>
            </a:extLst>
          </p:cNvPr>
          <p:cNvSpPr txBox="1"/>
          <p:nvPr/>
        </p:nvSpPr>
        <p:spPr>
          <a:xfrm>
            <a:off x="4133850" y="1266825"/>
            <a:ext cx="7553325" cy="3046988"/>
          </a:xfrm>
          <a:prstGeom prst="rect">
            <a:avLst/>
          </a:prstGeom>
          <a:noFill/>
        </p:spPr>
        <p:txBody>
          <a:bodyPr wrap="square" rtlCol="0">
            <a:spAutoFit/>
          </a:bodyPr>
          <a:lstStyle/>
          <a:p>
            <a:r>
              <a:rPr lang="en-US" sz="3200" dirty="0">
                <a:latin typeface="Futura Std Condensed" panose="020B0506020204030204" pitchFamily="34" charset="0"/>
              </a:rPr>
              <a:t>"At the command of Mary all obey, even God. She is omnipotent, for the queen, according to all laws, enjoys the same privileges as the king; and since the son's power also belong to the mother, this Mother is made omnipotent by an omnipotent Son." </a:t>
            </a:r>
            <a:br>
              <a:rPr lang="en-US" sz="3200" dirty="0">
                <a:latin typeface="Futura Std Condensed" panose="020B0506020204030204" pitchFamily="34" charset="0"/>
              </a:rPr>
            </a:br>
            <a:r>
              <a:rPr lang="en-US" sz="3000" dirty="0">
                <a:latin typeface="Futura Std Condensed" panose="020B0506020204030204" pitchFamily="34" charset="0"/>
              </a:rPr>
              <a:t>(Alphonsus Ligouri, 1750, The Glories of Mary, p 114)</a:t>
            </a:r>
          </a:p>
        </p:txBody>
      </p:sp>
      <p:sp>
        <p:nvSpPr>
          <p:cNvPr id="4" name="TextBox 3">
            <a:extLst>
              <a:ext uri="{FF2B5EF4-FFF2-40B4-BE49-F238E27FC236}">
                <a16:creationId xmlns:a16="http://schemas.microsoft.com/office/drawing/2014/main" id="{05FA91A7-BE5D-6088-60F8-256AA0EF95F7}"/>
              </a:ext>
            </a:extLst>
          </p:cNvPr>
          <p:cNvSpPr txBox="1"/>
          <p:nvPr/>
        </p:nvSpPr>
        <p:spPr>
          <a:xfrm>
            <a:off x="0" y="5669616"/>
            <a:ext cx="3810001" cy="584775"/>
          </a:xfrm>
          <a:prstGeom prst="rect">
            <a:avLst/>
          </a:prstGeom>
          <a:noFill/>
        </p:spPr>
        <p:txBody>
          <a:bodyPr wrap="square" rtlCol="0">
            <a:spAutoFit/>
          </a:bodyPr>
          <a:lstStyle/>
          <a:p>
            <a:pPr algn="ctr"/>
            <a:r>
              <a:rPr lang="en-US" sz="3200" b="1" dirty="0">
                <a:effectLst>
                  <a:glow rad="127000">
                    <a:srgbClr val="BF6312"/>
                  </a:glow>
                </a:effectLst>
                <a:latin typeface="Georgia" panose="02040502050405020303" pitchFamily="18" charset="0"/>
              </a:rPr>
              <a:t>The Truth About </a:t>
            </a:r>
          </a:p>
        </p:txBody>
      </p:sp>
      <p:sp>
        <p:nvSpPr>
          <p:cNvPr id="5" name="TextBox 4">
            <a:extLst>
              <a:ext uri="{FF2B5EF4-FFF2-40B4-BE49-F238E27FC236}">
                <a16:creationId xmlns:a16="http://schemas.microsoft.com/office/drawing/2014/main" id="{E847944A-2E1B-30D2-25AC-C8F9A26E7995}"/>
              </a:ext>
            </a:extLst>
          </p:cNvPr>
          <p:cNvSpPr txBox="1"/>
          <p:nvPr/>
        </p:nvSpPr>
        <p:spPr>
          <a:xfrm>
            <a:off x="0" y="5999389"/>
            <a:ext cx="3810001"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MARY</a:t>
            </a:r>
          </a:p>
        </p:txBody>
      </p:sp>
    </p:spTree>
    <p:extLst>
      <p:ext uri="{BB962C8B-B14F-4D97-AF65-F5344CB8AC3E}">
        <p14:creationId xmlns:p14="http://schemas.microsoft.com/office/powerpoint/2010/main" val="370899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54406-2183-F671-FB83-42238228755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1127591-49CC-D95F-F287-F5CDC55C0A77}"/>
              </a:ext>
            </a:extLst>
          </p:cNvPr>
          <p:cNvSpPr txBox="1"/>
          <p:nvPr/>
        </p:nvSpPr>
        <p:spPr>
          <a:xfrm>
            <a:off x="257174" y="136951"/>
            <a:ext cx="10277475" cy="830997"/>
          </a:xfrm>
          <a:prstGeom prst="rect">
            <a:avLst/>
          </a:prstGeom>
          <a:noFill/>
        </p:spPr>
        <p:txBody>
          <a:bodyPr wrap="square" rtlCol="0">
            <a:spAutoFit/>
          </a:bodyPr>
          <a:lstStyle/>
          <a:p>
            <a:r>
              <a:rPr lang="en-US" sz="4800" b="1" dirty="0">
                <a:latin typeface="Georgia" panose="02040502050405020303" pitchFamily="18" charset="0"/>
              </a:rPr>
              <a:t>Mary’s Immaculate Conception</a:t>
            </a:r>
          </a:p>
        </p:txBody>
      </p:sp>
      <p:sp>
        <p:nvSpPr>
          <p:cNvPr id="7" name="TextBox 6">
            <a:extLst>
              <a:ext uri="{FF2B5EF4-FFF2-40B4-BE49-F238E27FC236}">
                <a16:creationId xmlns:a16="http://schemas.microsoft.com/office/drawing/2014/main" id="{D3D65815-38BD-9B7E-B356-A8838B3780E2}"/>
              </a:ext>
            </a:extLst>
          </p:cNvPr>
          <p:cNvSpPr txBox="1"/>
          <p:nvPr/>
        </p:nvSpPr>
        <p:spPr>
          <a:xfrm>
            <a:off x="4133850" y="1266825"/>
            <a:ext cx="7553325" cy="3354765"/>
          </a:xfrm>
          <a:prstGeom prst="rect">
            <a:avLst/>
          </a:prstGeom>
          <a:noFill/>
        </p:spPr>
        <p:txBody>
          <a:bodyPr wrap="square" rtlCol="0">
            <a:spAutoFit/>
          </a:bodyPr>
          <a:lstStyle/>
          <a:p>
            <a:r>
              <a:rPr lang="en-US" sz="3600" dirty="0">
                <a:latin typeface="Futura Std Condensed" panose="020B0506020204030204" pitchFamily="34" charset="0"/>
              </a:rPr>
              <a:t>“The most Blessed Virgin Mary was, from the first moment of her conception, by a singular grace and privilege of almighty God and by virtue of the merits of Jesus Christ, Saviour of the human race, preserved immune from all stain of original sin.”</a:t>
            </a:r>
            <a:r>
              <a:rPr lang="en-US" sz="3200" dirty="0">
                <a:latin typeface="Futura Std Condensed" panose="020B0506020204030204" pitchFamily="34" charset="0"/>
              </a:rPr>
              <a:t> (Cath. Cat., 491)</a:t>
            </a:r>
            <a:endParaRPr lang="en-US" sz="3000" dirty="0">
              <a:latin typeface="Futura Std Condensed" panose="020B0506020204030204" pitchFamily="34" charset="0"/>
            </a:endParaRPr>
          </a:p>
        </p:txBody>
      </p:sp>
      <p:sp>
        <p:nvSpPr>
          <p:cNvPr id="4" name="TextBox 3">
            <a:extLst>
              <a:ext uri="{FF2B5EF4-FFF2-40B4-BE49-F238E27FC236}">
                <a16:creationId xmlns:a16="http://schemas.microsoft.com/office/drawing/2014/main" id="{118D37C5-8395-885C-ED9F-5F657F9D7C15}"/>
              </a:ext>
            </a:extLst>
          </p:cNvPr>
          <p:cNvSpPr txBox="1"/>
          <p:nvPr/>
        </p:nvSpPr>
        <p:spPr>
          <a:xfrm>
            <a:off x="0" y="5669616"/>
            <a:ext cx="3810001" cy="584775"/>
          </a:xfrm>
          <a:prstGeom prst="rect">
            <a:avLst/>
          </a:prstGeom>
          <a:noFill/>
        </p:spPr>
        <p:txBody>
          <a:bodyPr wrap="square" rtlCol="0">
            <a:spAutoFit/>
          </a:bodyPr>
          <a:lstStyle/>
          <a:p>
            <a:pPr algn="ctr"/>
            <a:r>
              <a:rPr lang="en-US" sz="3200" b="1" dirty="0">
                <a:effectLst>
                  <a:glow rad="127000">
                    <a:srgbClr val="BF6312"/>
                  </a:glow>
                </a:effectLst>
                <a:latin typeface="Georgia" panose="02040502050405020303" pitchFamily="18" charset="0"/>
              </a:rPr>
              <a:t>The Truth About </a:t>
            </a:r>
          </a:p>
        </p:txBody>
      </p:sp>
      <p:sp>
        <p:nvSpPr>
          <p:cNvPr id="5" name="TextBox 4">
            <a:extLst>
              <a:ext uri="{FF2B5EF4-FFF2-40B4-BE49-F238E27FC236}">
                <a16:creationId xmlns:a16="http://schemas.microsoft.com/office/drawing/2014/main" id="{26EDBF15-DF2D-F853-5CDF-19CA71A78D75}"/>
              </a:ext>
            </a:extLst>
          </p:cNvPr>
          <p:cNvSpPr txBox="1"/>
          <p:nvPr/>
        </p:nvSpPr>
        <p:spPr>
          <a:xfrm>
            <a:off x="0" y="5999389"/>
            <a:ext cx="3810001"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MARY</a:t>
            </a:r>
          </a:p>
        </p:txBody>
      </p:sp>
    </p:spTree>
    <p:extLst>
      <p:ext uri="{BB962C8B-B14F-4D97-AF65-F5344CB8AC3E}">
        <p14:creationId xmlns:p14="http://schemas.microsoft.com/office/powerpoint/2010/main" val="428053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ACCD4-C39D-E5D5-B34A-288F32FE167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166CF39-C2B6-4F0E-4D71-8E7A887F11DD}"/>
              </a:ext>
            </a:extLst>
          </p:cNvPr>
          <p:cNvSpPr txBox="1"/>
          <p:nvPr/>
        </p:nvSpPr>
        <p:spPr>
          <a:xfrm>
            <a:off x="257174" y="136951"/>
            <a:ext cx="10277475" cy="830997"/>
          </a:xfrm>
          <a:prstGeom prst="rect">
            <a:avLst/>
          </a:prstGeom>
          <a:noFill/>
        </p:spPr>
        <p:txBody>
          <a:bodyPr wrap="square" rtlCol="0">
            <a:spAutoFit/>
          </a:bodyPr>
          <a:lstStyle/>
          <a:p>
            <a:r>
              <a:rPr lang="en-US" sz="4800" b="1" dirty="0">
                <a:latin typeface="Georgia" panose="02040502050405020303" pitchFamily="18" charset="0"/>
              </a:rPr>
              <a:t>Mary’s Immaculate Conception</a:t>
            </a:r>
          </a:p>
        </p:txBody>
      </p:sp>
      <p:sp>
        <p:nvSpPr>
          <p:cNvPr id="4" name="TextBox 3">
            <a:extLst>
              <a:ext uri="{FF2B5EF4-FFF2-40B4-BE49-F238E27FC236}">
                <a16:creationId xmlns:a16="http://schemas.microsoft.com/office/drawing/2014/main" id="{A9F2CF51-A828-63B2-24EF-F6C926D63A17}"/>
              </a:ext>
            </a:extLst>
          </p:cNvPr>
          <p:cNvSpPr txBox="1"/>
          <p:nvPr/>
        </p:nvSpPr>
        <p:spPr>
          <a:xfrm>
            <a:off x="0" y="5669616"/>
            <a:ext cx="3810001" cy="584775"/>
          </a:xfrm>
          <a:prstGeom prst="rect">
            <a:avLst/>
          </a:prstGeom>
          <a:noFill/>
        </p:spPr>
        <p:txBody>
          <a:bodyPr wrap="square" rtlCol="0">
            <a:spAutoFit/>
          </a:bodyPr>
          <a:lstStyle/>
          <a:p>
            <a:pPr algn="ctr"/>
            <a:r>
              <a:rPr lang="en-US" sz="3200" b="1" dirty="0">
                <a:effectLst>
                  <a:glow rad="127000">
                    <a:srgbClr val="BF6312"/>
                  </a:glow>
                </a:effectLst>
                <a:latin typeface="Georgia" panose="02040502050405020303" pitchFamily="18" charset="0"/>
              </a:rPr>
              <a:t>The Truth About </a:t>
            </a:r>
          </a:p>
        </p:txBody>
      </p:sp>
      <p:sp>
        <p:nvSpPr>
          <p:cNvPr id="5" name="TextBox 4">
            <a:extLst>
              <a:ext uri="{FF2B5EF4-FFF2-40B4-BE49-F238E27FC236}">
                <a16:creationId xmlns:a16="http://schemas.microsoft.com/office/drawing/2014/main" id="{F7ABF347-23B8-FF18-2A0F-23E577ADEFD5}"/>
              </a:ext>
            </a:extLst>
          </p:cNvPr>
          <p:cNvSpPr txBox="1"/>
          <p:nvPr/>
        </p:nvSpPr>
        <p:spPr>
          <a:xfrm>
            <a:off x="0" y="5999389"/>
            <a:ext cx="3810001"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MARY</a:t>
            </a:r>
          </a:p>
        </p:txBody>
      </p:sp>
      <p:sp>
        <p:nvSpPr>
          <p:cNvPr id="2" name="TextBox 1">
            <a:extLst>
              <a:ext uri="{FF2B5EF4-FFF2-40B4-BE49-F238E27FC236}">
                <a16:creationId xmlns:a16="http://schemas.microsoft.com/office/drawing/2014/main" id="{024A0A49-3749-23AB-97F0-F23631CB3726}"/>
              </a:ext>
            </a:extLst>
          </p:cNvPr>
          <p:cNvSpPr txBox="1"/>
          <p:nvPr/>
        </p:nvSpPr>
        <p:spPr>
          <a:xfrm>
            <a:off x="1009649" y="1297721"/>
            <a:ext cx="7915275" cy="646331"/>
          </a:xfrm>
          <a:prstGeom prst="rect">
            <a:avLst/>
          </a:prstGeom>
          <a:noFill/>
        </p:spPr>
        <p:txBody>
          <a:bodyPr wrap="square" rtlCol="0">
            <a:spAutoFit/>
          </a:bodyPr>
          <a:lstStyle/>
          <a:p>
            <a:r>
              <a:rPr lang="en-US" sz="3600" b="1" dirty="0">
                <a:latin typeface="Futura Std Condensed" panose="020B0506020204030204" pitchFamily="34" charset="0"/>
              </a:rPr>
              <a:t>A reaction to “original sin,” but…</a:t>
            </a:r>
          </a:p>
        </p:txBody>
      </p:sp>
      <p:sp>
        <p:nvSpPr>
          <p:cNvPr id="3" name="TextBox 2">
            <a:extLst>
              <a:ext uri="{FF2B5EF4-FFF2-40B4-BE49-F238E27FC236}">
                <a16:creationId xmlns:a16="http://schemas.microsoft.com/office/drawing/2014/main" id="{9767454E-FC3E-FFA6-1646-10E59C543E09}"/>
              </a:ext>
            </a:extLst>
          </p:cNvPr>
          <p:cNvSpPr txBox="1"/>
          <p:nvPr/>
        </p:nvSpPr>
        <p:spPr>
          <a:xfrm>
            <a:off x="3105150" y="2184398"/>
            <a:ext cx="6791324" cy="646331"/>
          </a:xfrm>
          <a:prstGeom prst="rect">
            <a:avLst/>
          </a:prstGeom>
          <a:noFill/>
        </p:spPr>
        <p:txBody>
          <a:bodyPr wrap="square" rtlCol="0">
            <a:spAutoFit/>
          </a:bodyPr>
          <a:lstStyle/>
          <a:p>
            <a:r>
              <a:rPr lang="en-US" sz="3600" dirty="0">
                <a:latin typeface="Futura Std Condensed" panose="020B0506020204030204" pitchFamily="34" charset="0"/>
              </a:rPr>
              <a:t>ALL are born without sin: Matt 18:3-5</a:t>
            </a:r>
          </a:p>
        </p:txBody>
      </p:sp>
      <p:sp>
        <p:nvSpPr>
          <p:cNvPr id="8" name="TextBox 7">
            <a:extLst>
              <a:ext uri="{FF2B5EF4-FFF2-40B4-BE49-F238E27FC236}">
                <a16:creationId xmlns:a16="http://schemas.microsoft.com/office/drawing/2014/main" id="{48154991-A621-F57B-12CD-5BE3D53031C8}"/>
              </a:ext>
            </a:extLst>
          </p:cNvPr>
          <p:cNvSpPr txBox="1"/>
          <p:nvPr/>
        </p:nvSpPr>
        <p:spPr>
          <a:xfrm>
            <a:off x="3657599" y="3160502"/>
            <a:ext cx="8029575" cy="646331"/>
          </a:xfrm>
          <a:prstGeom prst="rect">
            <a:avLst/>
          </a:prstGeom>
          <a:noFill/>
        </p:spPr>
        <p:txBody>
          <a:bodyPr wrap="square" rtlCol="0">
            <a:spAutoFit/>
          </a:bodyPr>
          <a:lstStyle/>
          <a:p>
            <a:r>
              <a:rPr lang="en-US" sz="3600" dirty="0">
                <a:latin typeface="Futura Std Condensed" panose="020B0506020204030204" pitchFamily="34" charset="0"/>
              </a:rPr>
              <a:t>Mary herself confessed God was her Savior: Luke 1:47</a:t>
            </a:r>
          </a:p>
        </p:txBody>
      </p:sp>
    </p:spTree>
    <p:extLst>
      <p:ext uri="{BB962C8B-B14F-4D97-AF65-F5344CB8AC3E}">
        <p14:creationId xmlns:p14="http://schemas.microsoft.com/office/powerpoint/2010/main" val="146416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C1E95-FDB0-666F-151E-494625F15C5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5C42F20-DE79-E8F5-13B6-8A69B0AEA5A2}"/>
              </a:ext>
            </a:extLst>
          </p:cNvPr>
          <p:cNvSpPr txBox="1"/>
          <p:nvPr/>
        </p:nvSpPr>
        <p:spPr>
          <a:xfrm>
            <a:off x="257174" y="136951"/>
            <a:ext cx="10277475" cy="830997"/>
          </a:xfrm>
          <a:prstGeom prst="rect">
            <a:avLst/>
          </a:prstGeom>
          <a:noFill/>
        </p:spPr>
        <p:txBody>
          <a:bodyPr wrap="square" rtlCol="0">
            <a:spAutoFit/>
          </a:bodyPr>
          <a:lstStyle/>
          <a:p>
            <a:r>
              <a:rPr lang="en-US" sz="4800" b="1" dirty="0">
                <a:latin typeface="Georgia" panose="02040502050405020303" pitchFamily="18" charset="0"/>
              </a:rPr>
              <a:t>Mary’s Perpetual Virginity</a:t>
            </a:r>
          </a:p>
        </p:txBody>
      </p:sp>
      <p:sp>
        <p:nvSpPr>
          <p:cNvPr id="4" name="TextBox 3">
            <a:extLst>
              <a:ext uri="{FF2B5EF4-FFF2-40B4-BE49-F238E27FC236}">
                <a16:creationId xmlns:a16="http://schemas.microsoft.com/office/drawing/2014/main" id="{26F417B3-F384-FF26-4121-DF1DE77BE847}"/>
              </a:ext>
            </a:extLst>
          </p:cNvPr>
          <p:cNvSpPr txBox="1"/>
          <p:nvPr/>
        </p:nvSpPr>
        <p:spPr>
          <a:xfrm>
            <a:off x="0" y="5669616"/>
            <a:ext cx="3810001" cy="584775"/>
          </a:xfrm>
          <a:prstGeom prst="rect">
            <a:avLst/>
          </a:prstGeom>
          <a:noFill/>
        </p:spPr>
        <p:txBody>
          <a:bodyPr wrap="square" rtlCol="0">
            <a:spAutoFit/>
          </a:bodyPr>
          <a:lstStyle/>
          <a:p>
            <a:pPr algn="ctr"/>
            <a:r>
              <a:rPr lang="en-US" sz="3200" b="1" dirty="0">
                <a:effectLst>
                  <a:glow rad="127000">
                    <a:srgbClr val="BF6312"/>
                  </a:glow>
                </a:effectLst>
                <a:latin typeface="Georgia" panose="02040502050405020303" pitchFamily="18" charset="0"/>
              </a:rPr>
              <a:t>The Truth About </a:t>
            </a:r>
          </a:p>
        </p:txBody>
      </p:sp>
      <p:sp>
        <p:nvSpPr>
          <p:cNvPr id="5" name="TextBox 4">
            <a:extLst>
              <a:ext uri="{FF2B5EF4-FFF2-40B4-BE49-F238E27FC236}">
                <a16:creationId xmlns:a16="http://schemas.microsoft.com/office/drawing/2014/main" id="{0249BF54-8403-BBEF-A475-5046A6D95CEF}"/>
              </a:ext>
            </a:extLst>
          </p:cNvPr>
          <p:cNvSpPr txBox="1"/>
          <p:nvPr/>
        </p:nvSpPr>
        <p:spPr>
          <a:xfrm>
            <a:off x="0" y="5999389"/>
            <a:ext cx="3810001"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MARY</a:t>
            </a:r>
          </a:p>
        </p:txBody>
      </p:sp>
      <p:sp>
        <p:nvSpPr>
          <p:cNvPr id="3" name="TextBox 2">
            <a:extLst>
              <a:ext uri="{FF2B5EF4-FFF2-40B4-BE49-F238E27FC236}">
                <a16:creationId xmlns:a16="http://schemas.microsoft.com/office/drawing/2014/main" id="{96397F9D-1C71-E69A-2EAE-5928FADA8114}"/>
              </a:ext>
            </a:extLst>
          </p:cNvPr>
          <p:cNvSpPr txBox="1"/>
          <p:nvPr/>
        </p:nvSpPr>
        <p:spPr>
          <a:xfrm>
            <a:off x="3995735" y="1145301"/>
            <a:ext cx="7681915" cy="3970318"/>
          </a:xfrm>
          <a:prstGeom prst="rect">
            <a:avLst/>
          </a:prstGeom>
          <a:noFill/>
        </p:spPr>
        <p:txBody>
          <a:bodyPr wrap="square" rtlCol="0">
            <a:spAutoFit/>
          </a:bodyPr>
          <a:lstStyle/>
          <a:p>
            <a:r>
              <a:rPr lang="en-US" sz="3600" dirty="0">
                <a:latin typeface="Futura Std Condensed" panose="020B0506020204030204" pitchFamily="34" charset="0"/>
              </a:rPr>
              <a:t>"The deepening of faith in the virginal motherhood led the Church to confess Mary's real and perpetual virginity even in the act of giving birth to the Son of God made man. In fact, Christ's birth "did not diminish his mother's virginal integrity but sanctified it ... and so the liturgy of the Church celebrates Mary as </a:t>
            </a:r>
            <a:r>
              <a:rPr lang="en-US" sz="3600" dirty="0" err="1">
                <a:latin typeface="Futura Std Condensed" panose="020B0506020204030204" pitchFamily="34" charset="0"/>
              </a:rPr>
              <a:t>Aeiparthenos</a:t>
            </a:r>
            <a:r>
              <a:rPr lang="en-US" sz="3600" dirty="0">
                <a:latin typeface="Futura Std Condensed" panose="020B0506020204030204" pitchFamily="34" charset="0"/>
              </a:rPr>
              <a:t>, the ‘Ever-virgin.’" </a:t>
            </a:r>
            <a:r>
              <a:rPr lang="en-US" sz="3200" dirty="0">
                <a:latin typeface="Futura Std Condensed" panose="020B0506020204030204" pitchFamily="34" charset="0"/>
              </a:rPr>
              <a:t>(C. C., 499)</a:t>
            </a:r>
          </a:p>
        </p:txBody>
      </p:sp>
      <p:sp>
        <p:nvSpPr>
          <p:cNvPr id="9" name="TextBox 8">
            <a:extLst>
              <a:ext uri="{FF2B5EF4-FFF2-40B4-BE49-F238E27FC236}">
                <a16:creationId xmlns:a16="http://schemas.microsoft.com/office/drawing/2014/main" id="{6051CC59-4C35-1B3C-9C1E-7ACD6B9A66D1}"/>
              </a:ext>
            </a:extLst>
          </p:cNvPr>
          <p:cNvSpPr txBox="1"/>
          <p:nvPr/>
        </p:nvSpPr>
        <p:spPr>
          <a:xfrm>
            <a:off x="4648200" y="5389533"/>
            <a:ext cx="7181850" cy="646331"/>
          </a:xfrm>
          <a:prstGeom prst="rect">
            <a:avLst/>
          </a:prstGeom>
          <a:noFill/>
        </p:spPr>
        <p:txBody>
          <a:bodyPr wrap="square" rtlCol="0">
            <a:spAutoFit/>
          </a:bodyPr>
          <a:lstStyle/>
          <a:p>
            <a:r>
              <a:rPr lang="en-US" sz="3600" dirty="0">
                <a:latin typeface="Futura Std Condensed" panose="020B0506020204030204" pitchFamily="34" charset="0"/>
              </a:rPr>
              <a:t>"Jesus is Mary's only son" </a:t>
            </a:r>
            <a:r>
              <a:rPr lang="en-US" sz="3200" dirty="0">
                <a:latin typeface="Futura Std Condensed" panose="020B0506020204030204" pitchFamily="34" charset="0"/>
              </a:rPr>
              <a:t>(C. C., 501)</a:t>
            </a:r>
          </a:p>
        </p:txBody>
      </p:sp>
    </p:spTree>
    <p:extLst>
      <p:ext uri="{BB962C8B-B14F-4D97-AF65-F5344CB8AC3E}">
        <p14:creationId xmlns:p14="http://schemas.microsoft.com/office/powerpoint/2010/main" val="378717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20E27-1102-47A4-6428-7CACB6B3236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A8B244B-E2A8-B424-98AF-1AC5CEDF3757}"/>
              </a:ext>
            </a:extLst>
          </p:cNvPr>
          <p:cNvSpPr txBox="1"/>
          <p:nvPr/>
        </p:nvSpPr>
        <p:spPr>
          <a:xfrm>
            <a:off x="257174" y="136951"/>
            <a:ext cx="10277475" cy="830997"/>
          </a:xfrm>
          <a:prstGeom prst="rect">
            <a:avLst/>
          </a:prstGeom>
          <a:noFill/>
        </p:spPr>
        <p:txBody>
          <a:bodyPr wrap="square" rtlCol="0">
            <a:spAutoFit/>
          </a:bodyPr>
          <a:lstStyle/>
          <a:p>
            <a:r>
              <a:rPr lang="en-US" sz="4800" b="1" dirty="0">
                <a:latin typeface="Georgia" panose="02040502050405020303" pitchFamily="18" charset="0"/>
              </a:rPr>
              <a:t>Mary’s Perpetual Virginity</a:t>
            </a:r>
          </a:p>
        </p:txBody>
      </p:sp>
      <p:sp>
        <p:nvSpPr>
          <p:cNvPr id="4" name="TextBox 3">
            <a:extLst>
              <a:ext uri="{FF2B5EF4-FFF2-40B4-BE49-F238E27FC236}">
                <a16:creationId xmlns:a16="http://schemas.microsoft.com/office/drawing/2014/main" id="{ED7E7804-C388-9657-5FDF-40962D1E3BA7}"/>
              </a:ext>
            </a:extLst>
          </p:cNvPr>
          <p:cNvSpPr txBox="1"/>
          <p:nvPr/>
        </p:nvSpPr>
        <p:spPr>
          <a:xfrm>
            <a:off x="0" y="5669616"/>
            <a:ext cx="3810001" cy="584775"/>
          </a:xfrm>
          <a:prstGeom prst="rect">
            <a:avLst/>
          </a:prstGeom>
          <a:noFill/>
        </p:spPr>
        <p:txBody>
          <a:bodyPr wrap="square" rtlCol="0">
            <a:spAutoFit/>
          </a:bodyPr>
          <a:lstStyle/>
          <a:p>
            <a:pPr algn="ctr"/>
            <a:r>
              <a:rPr lang="en-US" sz="3200" b="1" dirty="0">
                <a:effectLst>
                  <a:glow rad="127000">
                    <a:srgbClr val="BF6312"/>
                  </a:glow>
                </a:effectLst>
                <a:latin typeface="Georgia" panose="02040502050405020303" pitchFamily="18" charset="0"/>
              </a:rPr>
              <a:t>The Truth About </a:t>
            </a:r>
          </a:p>
        </p:txBody>
      </p:sp>
      <p:sp>
        <p:nvSpPr>
          <p:cNvPr id="5" name="TextBox 4">
            <a:extLst>
              <a:ext uri="{FF2B5EF4-FFF2-40B4-BE49-F238E27FC236}">
                <a16:creationId xmlns:a16="http://schemas.microsoft.com/office/drawing/2014/main" id="{2E26CC50-717F-33CA-D2F3-F6D78513B767}"/>
              </a:ext>
            </a:extLst>
          </p:cNvPr>
          <p:cNvSpPr txBox="1"/>
          <p:nvPr/>
        </p:nvSpPr>
        <p:spPr>
          <a:xfrm>
            <a:off x="0" y="5999389"/>
            <a:ext cx="3810001"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MARY</a:t>
            </a:r>
          </a:p>
        </p:txBody>
      </p:sp>
      <p:sp>
        <p:nvSpPr>
          <p:cNvPr id="2" name="TextBox 1">
            <a:extLst>
              <a:ext uri="{FF2B5EF4-FFF2-40B4-BE49-F238E27FC236}">
                <a16:creationId xmlns:a16="http://schemas.microsoft.com/office/drawing/2014/main" id="{CF6938EF-907E-568B-8758-CEE8D335D9E5}"/>
              </a:ext>
            </a:extLst>
          </p:cNvPr>
          <p:cNvSpPr txBox="1"/>
          <p:nvPr/>
        </p:nvSpPr>
        <p:spPr>
          <a:xfrm>
            <a:off x="1009649" y="1297721"/>
            <a:ext cx="7915275" cy="646331"/>
          </a:xfrm>
          <a:prstGeom prst="rect">
            <a:avLst/>
          </a:prstGeom>
          <a:noFill/>
        </p:spPr>
        <p:txBody>
          <a:bodyPr wrap="square" rtlCol="0">
            <a:spAutoFit/>
          </a:bodyPr>
          <a:lstStyle/>
          <a:p>
            <a:r>
              <a:rPr lang="en-US" sz="3600" b="1" dirty="0">
                <a:latin typeface="Futura Std Condensed" panose="020B0506020204030204" pitchFamily="34" charset="0"/>
              </a:rPr>
              <a:t>BUT the Bible </a:t>
            </a:r>
            <a:r>
              <a:rPr lang="en-US" sz="3600" b="1" i="1" dirty="0">
                <a:latin typeface="Futura Std Condensed" panose="020B0506020204030204" pitchFamily="34" charset="0"/>
              </a:rPr>
              <a:t>implies</a:t>
            </a:r>
            <a:r>
              <a:rPr lang="en-US" sz="3600" b="1" dirty="0">
                <a:latin typeface="Futura Std Condensed" panose="020B0506020204030204" pitchFamily="34" charset="0"/>
              </a:rPr>
              <a:t> she had other children</a:t>
            </a:r>
          </a:p>
        </p:txBody>
      </p:sp>
      <p:sp>
        <p:nvSpPr>
          <p:cNvPr id="3" name="TextBox 2">
            <a:extLst>
              <a:ext uri="{FF2B5EF4-FFF2-40B4-BE49-F238E27FC236}">
                <a16:creationId xmlns:a16="http://schemas.microsoft.com/office/drawing/2014/main" id="{0D078001-B50A-919B-5406-D6149D8457C2}"/>
              </a:ext>
            </a:extLst>
          </p:cNvPr>
          <p:cNvSpPr txBox="1"/>
          <p:nvPr/>
        </p:nvSpPr>
        <p:spPr>
          <a:xfrm>
            <a:off x="3471861" y="2026119"/>
            <a:ext cx="2424114" cy="646331"/>
          </a:xfrm>
          <a:prstGeom prst="rect">
            <a:avLst/>
          </a:prstGeom>
          <a:noFill/>
        </p:spPr>
        <p:txBody>
          <a:bodyPr wrap="square" rtlCol="0">
            <a:spAutoFit/>
          </a:bodyPr>
          <a:lstStyle/>
          <a:p>
            <a:r>
              <a:rPr lang="en-US" sz="3600" dirty="0">
                <a:latin typeface="Futura Std Condensed" panose="020B0506020204030204" pitchFamily="34" charset="0"/>
              </a:rPr>
              <a:t>Matt 1:25</a:t>
            </a:r>
          </a:p>
        </p:txBody>
      </p:sp>
      <p:sp>
        <p:nvSpPr>
          <p:cNvPr id="8" name="TextBox 7">
            <a:extLst>
              <a:ext uri="{FF2B5EF4-FFF2-40B4-BE49-F238E27FC236}">
                <a16:creationId xmlns:a16="http://schemas.microsoft.com/office/drawing/2014/main" id="{7B24FBEB-14EF-0C9C-7C0D-0121BD8FC383}"/>
              </a:ext>
            </a:extLst>
          </p:cNvPr>
          <p:cNvSpPr txBox="1"/>
          <p:nvPr/>
        </p:nvSpPr>
        <p:spPr>
          <a:xfrm>
            <a:off x="3657599" y="3160502"/>
            <a:ext cx="8029575" cy="646331"/>
          </a:xfrm>
          <a:prstGeom prst="rect">
            <a:avLst/>
          </a:prstGeom>
          <a:noFill/>
        </p:spPr>
        <p:txBody>
          <a:bodyPr wrap="square" rtlCol="0">
            <a:spAutoFit/>
          </a:bodyPr>
          <a:lstStyle/>
          <a:p>
            <a:r>
              <a:rPr lang="en-US" sz="3600" b="1" dirty="0">
                <a:latin typeface="Futura Std Condensed" panose="020B0506020204030204" pitchFamily="34" charset="0"/>
              </a:rPr>
              <a:t>The Bible </a:t>
            </a:r>
            <a:r>
              <a:rPr lang="en-US" sz="3600" b="1" i="1" dirty="0">
                <a:latin typeface="Futura Std Condensed" panose="020B0506020204030204" pitchFamily="34" charset="0"/>
              </a:rPr>
              <a:t>states</a:t>
            </a:r>
            <a:r>
              <a:rPr lang="en-US" sz="3600" b="1" dirty="0">
                <a:latin typeface="Futura Std Condensed" panose="020B0506020204030204" pitchFamily="34" charset="0"/>
              </a:rPr>
              <a:t> Jesus had siblings</a:t>
            </a:r>
          </a:p>
        </p:txBody>
      </p:sp>
      <p:sp>
        <p:nvSpPr>
          <p:cNvPr id="7" name="TextBox 6">
            <a:extLst>
              <a:ext uri="{FF2B5EF4-FFF2-40B4-BE49-F238E27FC236}">
                <a16:creationId xmlns:a16="http://schemas.microsoft.com/office/drawing/2014/main" id="{B867CA7F-FA45-0E1B-6918-6173C577370C}"/>
              </a:ext>
            </a:extLst>
          </p:cNvPr>
          <p:cNvSpPr txBox="1"/>
          <p:nvPr/>
        </p:nvSpPr>
        <p:spPr>
          <a:xfrm>
            <a:off x="5981699" y="2026118"/>
            <a:ext cx="2990850" cy="646331"/>
          </a:xfrm>
          <a:prstGeom prst="rect">
            <a:avLst/>
          </a:prstGeom>
          <a:noFill/>
        </p:spPr>
        <p:txBody>
          <a:bodyPr wrap="square" rtlCol="0">
            <a:spAutoFit/>
          </a:bodyPr>
          <a:lstStyle/>
          <a:p>
            <a:r>
              <a:rPr lang="en-US" sz="3600" dirty="0">
                <a:latin typeface="Futura Std Condensed" panose="020B0506020204030204" pitchFamily="34" charset="0"/>
              </a:rPr>
              <a:t>Luke 2:7</a:t>
            </a:r>
          </a:p>
        </p:txBody>
      </p:sp>
      <p:sp>
        <p:nvSpPr>
          <p:cNvPr id="9" name="TextBox 8">
            <a:extLst>
              <a:ext uri="{FF2B5EF4-FFF2-40B4-BE49-F238E27FC236}">
                <a16:creationId xmlns:a16="http://schemas.microsoft.com/office/drawing/2014/main" id="{2D6D47D3-9F44-B855-81CC-7CABC55E4B40}"/>
              </a:ext>
            </a:extLst>
          </p:cNvPr>
          <p:cNvSpPr txBox="1"/>
          <p:nvPr/>
        </p:nvSpPr>
        <p:spPr>
          <a:xfrm>
            <a:off x="5443535" y="3888900"/>
            <a:ext cx="3595689" cy="646331"/>
          </a:xfrm>
          <a:prstGeom prst="rect">
            <a:avLst/>
          </a:prstGeom>
          <a:noFill/>
        </p:spPr>
        <p:txBody>
          <a:bodyPr wrap="square" rtlCol="0">
            <a:spAutoFit/>
          </a:bodyPr>
          <a:lstStyle/>
          <a:p>
            <a:r>
              <a:rPr lang="en-US" sz="3600" dirty="0">
                <a:latin typeface="Futura Std Condensed" panose="020B0506020204030204" pitchFamily="34" charset="0"/>
              </a:rPr>
              <a:t>Matt 12:46, 13:55-56</a:t>
            </a:r>
          </a:p>
        </p:txBody>
      </p:sp>
      <p:sp>
        <p:nvSpPr>
          <p:cNvPr id="10" name="TextBox 9">
            <a:extLst>
              <a:ext uri="{FF2B5EF4-FFF2-40B4-BE49-F238E27FC236}">
                <a16:creationId xmlns:a16="http://schemas.microsoft.com/office/drawing/2014/main" id="{75B2F9BB-AC08-2589-AA8A-F3A2FB27F589}"/>
              </a:ext>
            </a:extLst>
          </p:cNvPr>
          <p:cNvSpPr txBox="1"/>
          <p:nvPr/>
        </p:nvSpPr>
        <p:spPr>
          <a:xfrm>
            <a:off x="6296025" y="4576264"/>
            <a:ext cx="2990850" cy="646331"/>
          </a:xfrm>
          <a:prstGeom prst="rect">
            <a:avLst/>
          </a:prstGeom>
          <a:noFill/>
        </p:spPr>
        <p:txBody>
          <a:bodyPr wrap="square" rtlCol="0">
            <a:spAutoFit/>
          </a:bodyPr>
          <a:lstStyle/>
          <a:p>
            <a:r>
              <a:rPr lang="en-US" sz="3600" dirty="0">
                <a:latin typeface="Futura Std Condensed" panose="020B0506020204030204" pitchFamily="34" charset="0"/>
              </a:rPr>
              <a:t>John 2:12, 7:3-5</a:t>
            </a:r>
          </a:p>
        </p:txBody>
      </p:sp>
      <p:sp>
        <p:nvSpPr>
          <p:cNvPr id="11" name="TextBox 10">
            <a:extLst>
              <a:ext uri="{FF2B5EF4-FFF2-40B4-BE49-F238E27FC236}">
                <a16:creationId xmlns:a16="http://schemas.microsoft.com/office/drawing/2014/main" id="{A10A0572-7DA3-7B37-1A91-6A2FBDDF4752}"/>
              </a:ext>
            </a:extLst>
          </p:cNvPr>
          <p:cNvSpPr txBox="1"/>
          <p:nvPr/>
        </p:nvSpPr>
        <p:spPr>
          <a:xfrm>
            <a:off x="7241379" y="5222595"/>
            <a:ext cx="2990850" cy="646331"/>
          </a:xfrm>
          <a:prstGeom prst="rect">
            <a:avLst/>
          </a:prstGeom>
          <a:noFill/>
        </p:spPr>
        <p:txBody>
          <a:bodyPr wrap="square" rtlCol="0">
            <a:spAutoFit/>
          </a:bodyPr>
          <a:lstStyle/>
          <a:p>
            <a:r>
              <a:rPr lang="en-US" sz="3600" dirty="0">
                <a:latin typeface="Futura Std Condensed" panose="020B0506020204030204" pitchFamily="34" charset="0"/>
              </a:rPr>
              <a:t>Gal 1:19</a:t>
            </a:r>
          </a:p>
        </p:txBody>
      </p:sp>
    </p:spTree>
    <p:extLst>
      <p:ext uri="{BB962C8B-B14F-4D97-AF65-F5344CB8AC3E}">
        <p14:creationId xmlns:p14="http://schemas.microsoft.com/office/powerpoint/2010/main" val="351731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7"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A1E94-BAB2-6827-F2D2-CEDAF2C2673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4B3B2DD-68D2-74A2-6922-CD709FEEFA72}"/>
              </a:ext>
            </a:extLst>
          </p:cNvPr>
          <p:cNvSpPr txBox="1"/>
          <p:nvPr/>
        </p:nvSpPr>
        <p:spPr>
          <a:xfrm>
            <a:off x="257174" y="136951"/>
            <a:ext cx="10639426" cy="830997"/>
          </a:xfrm>
          <a:prstGeom prst="rect">
            <a:avLst/>
          </a:prstGeom>
          <a:noFill/>
        </p:spPr>
        <p:txBody>
          <a:bodyPr wrap="square" rtlCol="0">
            <a:spAutoFit/>
          </a:bodyPr>
          <a:lstStyle/>
          <a:p>
            <a:r>
              <a:rPr lang="en-US" sz="4800" b="1" dirty="0">
                <a:latin typeface="Georgia" panose="02040502050405020303" pitchFamily="18" charset="0"/>
              </a:rPr>
              <a:t>Mary’s Assumption Into Heaven</a:t>
            </a:r>
          </a:p>
        </p:txBody>
      </p:sp>
      <p:sp>
        <p:nvSpPr>
          <p:cNvPr id="4" name="TextBox 3">
            <a:extLst>
              <a:ext uri="{FF2B5EF4-FFF2-40B4-BE49-F238E27FC236}">
                <a16:creationId xmlns:a16="http://schemas.microsoft.com/office/drawing/2014/main" id="{672959E7-0F3A-B5B9-9BF1-272527205E5E}"/>
              </a:ext>
            </a:extLst>
          </p:cNvPr>
          <p:cNvSpPr txBox="1"/>
          <p:nvPr/>
        </p:nvSpPr>
        <p:spPr>
          <a:xfrm>
            <a:off x="0" y="5669616"/>
            <a:ext cx="3810001" cy="584775"/>
          </a:xfrm>
          <a:prstGeom prst="rect">
            <a:avLst/>
          </a:prstGeom>
          <a:noFill/>
        </p:spPr>
        <p:txBody>
          <a:bodyPr wrap="square" rtlCol="0">
            <a:spAutoFit/>
          </a:bodyPr>
          <a:lstStyle/>
          <a:p>
            <a:pPr algn="ctr"/>
            <a:r>
              <a:rPr lang="en-US" sz="3200" b="1" dirty="0">
                <a:effectLst>
                  <a:glow rad="127000">
                    <a:srgbClr val="BF6312"/>
                  </a:glow>
                </a:effectLst>
                <a:latin typeface="Georgia" panose="02040502050405020303" pitchFamily="18" charset="0"/>
              </a:rPr>
              <a:t>The Truth About </a:t>
            </a:r>
          </a:p>
        </p:txBody>
      </p:sp>
      <p:sp>
        <p:nvSpPr>
          <p:cNvPr id="5" name="TextBox 4">
            <a:extLst>
              <a:ext uri="{FF2B5EF4-FFF2-40B4-BE49-F238E27FC236}">
                <a16:creationId xmlns:a16="http://schemas.microsoft.com/office/drawing/2014/main" id="{27C76168-7409-F742-B6FB-D2B1065D9EDE}"/>
              </a:ext>
            </a:extLst>
          </p:cNvPr>
          <p:cNvSpPr txBox="1"/>
          <p:nvPr/>
        </p:nvSpPr>
        <p:spPr>
          <a:xfrm>
            <a:off x="0" y="5999389"/>
            <a:ext cx="3810001" cy="830997"/>
          </a:xfrm>
          <a:prstGeom prst="rect">
            <a:avLst/>
          </a:prstGeom>
          <a:noFill/>
        </p:spPr>
        <p:txBody>
          <a:bodyPr wrap="square" rtlCol="0">
            <a:spAutoFit/>
          </a:bodyPr>
          <a:lstStyle/>
          <a:p>
            <a:pPr algn="ctr"/>
            <a:r>
              <a:rPr lang="en-US" sz="4800" b="1" dirty="0">
                <a:effectLst>
                  <a:glow rad="127000">
                    <a:srgbClr val="BF6312"/>
                  </a:glow>
                </a:effectLst>
                <a:latin typeface="Georgia" panose="02040502050405020303" pitchFamily="18" charset="0"/>
              </a:rPr>
              <a:t>MARY</a:t>
            </a:r>
          </a:p>
        </p:txBody>
      </p:sp>
      <p:sp>
        <p:nvSpPr>
          <p:cNvPr id="12" name="TextBox 11">
            <a:extLst>
              <a:ext uri="{FF2B5EF4-FFF2-40B4-BE49-F238E27FC236}">
                <a16:creationId xmlns:a16="http://schemas.microsoft.com/office/drawing/2014/main" id="{43C4E58E-4A60-B079-A8CB-2258DD2FF757}"/>
              </a:ext>
            </a:extLst>
          </p:cNvPr>
          <p:cNvSpPr txBox="1"/>
          <p:nvPr/>
        </p:nvSpPr>
        <p:spPr>
          <a:xfrm>
            <a:off x="3995735" y="1145301"/>
            <a:ext cx="7958140" cy="5632311"/>
          </a:xfrm>
          <a:prstGeom prst="rect">
            <a:avLst/>
          </a:prstGeom>
          <a:noFill/>
        </p:spPr>
        <p:txBody>
          <a:bodyPr wrap="square" rtlCol="0">
            <a:spAutoFit/>
          </a:bodyPr>
          <a:lstStyle/>
          <a:p>
            <a:r>
              <a:rPr lang="en-US" sz="3600" dirty="0">
                <a:latin typeface="Futura Std Condensed" panose="020B0506020204030204" pitchFamily="34" charset="0"/>
              </a:rPr>
              <a:t>"Finally the Immaculate Virgin, preserved free from all stain of original sin, when the course of her earthly life was finished, was taken up body and soul into heavenly glory, and exalted by the Lord as Queen over all things, so that she might be the more fully conformed to her Son, the Lord of lords and conqueror of sin and death." ... “The Assumption of the Blessed Virgin is a singular participation in her Son's Resurrection and an anticipation of the resurrection of other Christians." </a:t>
            </a:r>
            <a:r>
              <a:rPr lang="en-US" sz="3200" dirty="0">
                <a:latin typeface="Futura Std Condensed" panose="020B0506020204030204" pitchFamily="34" charset="0"/>
              </a:rPr>
              <a:t>(C. C., 966)</a:t>
            </a:r>
          </a:p>
        </p:txBody>
      </p:sp>
    </p:spTree>
    <p:extLst>
      <p:ext uri="{BB962C8B-B14F-4D97-AF65-F5344CB8AC3E}">
        <p14:creationId xmlns:p14="http://schemas.microsoft.com/office/powerpoint/2010/main" val="233822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TotalTime>
  <Words>1306</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Aptos</vt:lpstr>
      <vt:lpstr>Aptos Display</vt:lpstr>
      <vt:lpstr>Arial</vt:lpstr>
      <vt:lpstr>Futura Std Condensed</vt:lpstr>
      <vt:lpstr>Georgia</vt:lpstr>
      <vt:lpstr>Trebuchet MS</vt:lpstr>
      <vt:lpstr>Default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Zeke Flores</dc:creator>
  <cp:lastModifiedBy>Zeke Flores</cp:lastModifiedBy>
  <cp:revision>10</cp:revision>
  <dcterms:created xsi:type="dcterms:W3CDTF">2026-02-27T18:35:39Z</dcterms:created>
  <dcterms:modified xsi:type="dcterms:W3CDTF">2026-04-24T21:45:30Z</dcterms:modified>
</cp:coreProperties>
</file>