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5"/>
  </p:notesMasterIdLst>
  <p:sldIdLst>
    <p:sldId id="14223" r:id="rId2"/>
    <p:sldId id="14285" r:id="rId3"/>
    <p:sldId id="14286" r:id="rId4"/>
    <p:sldId id="11850" r:id="rId5"/>
    <p:sldId id="11849" r:id="rId6"/>
    <p:sldId id="14283" r:id="rId7"/>
    <p:sldId id="14306" r:id="rId8"/>
    <p:sldId id="14284" r:id="rId9"/>
    <p:sldId id="11891" r:id="rId10"/>
    <p:sldId id="11886" r:id="rId11"/>
    <p:sldId id="11887" r:id="rId12"/>
    <p:sldId id="11888" r:id="rId13"/>
    <p:sldId id="14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00"/>
    <a:srgbClr val="CC6600"/>
    <a:srgbClr val="663300"/>
    <a:srgbClr val="996633"/>
    <a:srgbClr val="FF5733"/>
    <a:srgbClr val="B7DEE8"/>
    <a:srgbClr val="333300"/>
    <a:srgbClr val="C3D69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1/24/2026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1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DDDC-E38B-48D0-A043-7D50FB94C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296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4" r:id="rId2"/>
    <p:sldLayoutId id="2147483727" r:id="rId3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AD9350-449E-F1A0-48E4-44C3E1A00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28DCAE-7863-6373-CF3E-55BED5EE0FD6}"/>
              </a:ext>
            </a:extLst>
          </p:cNvPr>
          <p:cNvSpPr txBox="1"/>
          <p:nvPr/>
        </p:nvSpPr>
        <p:spPr>
          <a:xfrm>
            <a:off x="2949389" y="2459504"/>
            <a:ext cx="9251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Plucking the TULIP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Irresistible Grace</a:t>
            </a:r>
          </a:p>
        </p:txBody>
      </p:sp>
    </p:spTree>
    <p:extLst>
      <p:ext uri="{BB962C8B-B14F-4D97-AF65-F5344CB8AC3E}">
        <p14:creationId xmlns:p14="http://schemas.microsoft.com/office/powerpoint/2010/main" val="3666107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11BF8E-4255-0E32-C351-D7F5864C5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"/>
            <a:ext cx="8839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dirty="0"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Irresistible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9D36C-E2F9-4857-BAF9-E602B8EE8123}"/>
              </a:ext>
            </a:extLst>
          </p:cNvPr>
          <p:cNvSpPr txBox="1"/>
          <p:nvPr/>
        </p:nvSpPr>
        <p:spPr>
          <a:xfrm>
            <a:off x="3352800" y="1015662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romanUcPeriod"/>
              <a:defRPr/>
            </a:pPr>
            <a:r>
              <a:rPr lang="en-US" sz="4000" b="1" cap="small" dirty="0"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Grace Is Available to All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Titus 2:11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Hebrews 2:9</a:t>
            </a:r>
          </a:p>
        </p:txBody>
      </p:sp>
    </p:spTree>
    <p:extLst>
      <p:ext uri="{BB962C8B-B14F-4D97-AF65-F5344CB8AC3E}">
        <p14:creationId xmlns:p14="http://schemas.microsoft.com/office/powerpoint/2010/main" val="166671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86AC98-4CF7-AB54-7F6F-256120EC7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"/>
            <a:ext cx="8839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dirty="0"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Irresistible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9D36C-E2F9-4857-BAF9-E602B8EE8123}"/>
              </a:ext>
            </a:extLst>
          </p:cNvPr>
          <p:cNvSpPr txBox="1"/>
          <p:nvPr/>
        </p:nvSpPr>
        <p:spPr>
          <a:xfrm>
            <a:off x="3352800" y="1015663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romanUcPeriod" startAt="2"/>
              <a:defRPr/>
            </a:pPr>
            <a:r>
              <a:rPr lang="en-US" sz="4000" b="1" cap="small" dirty="0"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Access to Grace Is Determined By Personal Will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Hebrews 4:16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Hebrews 12:14-17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Galatians 5:4</a:t>
            </a:r>
          </a:p>
        </p:txBody>
      </p:sp>
    </p:spTree>
    <p:extLst>
      <p:ext uri="{BB962C8B-B14F-4D97-AF65-F5344CB8AC3E}">
        <p14:creationId xmlns:p14="http://schemas.microsoft.com/office/powerpoint/2010/main" val="1681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ADC0BD-AB55-E9B0-18D4-F1967670D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"/>
            <a:ext cx="8839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dirty="0"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Irresistible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9D36C-E2F9-4857-BAF9-E602B8EE8123}"/>
              </a:ext>
            </a:extLst>
          </p:cNvPr>
          <p:cNvSpPr txBox="1"/>
          <p:nvPr/>
        </p:nvSpPr>
        <p:spPr>
          <a:xfrm>
            <a:off x="3352800" y="1015663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romanUcPeriod" startAt="3"/>
              <a:defRPr/>
            </a:pPr>
            <a:r>
              <a:rPr lang="en-US" sz="4000" b="1" cap="small" dirty="0"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Man Is Capable of Resistance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1</a:t>
            </a:r>
            <a:r>
              <a:rPr lang="en-US" sz="4000" b="1" baseline="30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st</a:t>
            </a: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 Thessalonians 4:8; James 4:6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John 12:48; 1:17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Acts 7:51; Hebrews 10:29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2</a:t>
            </a:r>
            <a:r>
              <a:rPr lang="en-US" sz="4000" b="1" baseline="30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nd</a:t>
            </a: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 Timothy 3:8; </a:t>
            </a:r>
            <a:b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</a:b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Colossians 1:3-6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1</a:t>
            </a:r>
            <a:r>
              <a:rPr lang="en-US" sz="4000" b="1" baseline="30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st</a:t>
            </a: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 Timothy 1:18-19; </a:t>
            </a:r>
            <a:b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</a:b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Ephesians 2:8</a:t>
            </a:r>
          </a:p>
        </p:txBody>
      </p:sp>
    </p:spTree>
    <p:extLst>
      <p:ext uri="{BB962C8B-B14F-4D97-AF65-F5344CB8AC3E}">
        <p14:creationId xmlns:p14="http://schemas.microsoft.com/office/powerpoint/2010/main" val="15641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61168-B5F3-023D-FB9A-E7F256B29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3466F-4F91-22FE-9137-A52BDF037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D44F46-586E-CE06-0DD7-CD6B043C58D0}"/>
              </a:ext>
            </a:extLst>
          </p:cNvPr>
          <p:cNvSpPr txBox="1"/>
          <p:nvPr/>
        </p:nvSpPr>
        <p:spPr>
          <a:xfrm>
            <a:off x="3352800" y="1"/>
            <a:ext cx="8839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Irresistible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2E9324-57F3-4A46-84D8-90D31F4C8D00}"/>
              </a:ext>
            </a:extLst>
          </p:cNvPr>
          <p:cNvSpPr txBox="1"/>
          <p:nvPr/>
        </p:nvSpPr>
        <p:spPr>
          <a:xfrm>
            <a:off x="3352800" y="1015663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Conclusion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Matthew 13:3-9, 18-23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  <a:cs typeface="Arial" charset="0"/>
              </a:rPr>
              <a:t>2</a:t>
            </a:r>
            <a:r>
              <a:rPr lang="en-US" sz="4000" b="1" baseline="30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  <a:cs typeface="Arial" charset="0"/>
              </a:rPr>
              <a:t>nd</a:t>
            </a: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  <a:cs typeface="Arial" charset="0"/>
              </a:rPr>
              <a:t> Samuel 13:1-14</a:t>
            </a:r>
          </a:p>
          <a:p>
            <a:pPr marL="27432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1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st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 John 4:19</a:t>
            </a:r>
          </a:p>
          <a:p>
            <a:pPr marL="27432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  <a:cs typeface="Arial" charset="0"/>
              </a:rPr>
              <a:t>Revelation 22:17</a:t>
            </a:r>
          </a:p>
          <a:p>
            <a:pPr marL="27432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Mark 6:3-6</a:t>
            </a:r>
          </a:p>
          <a:p>
            <a:pPr marL="27432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  <a:cs typeface="Arial" charset="0"/>
              </a:rPr>
              <a:t>John 6:67-68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ligraph421 BT" panose="030607020504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nk tulip in a glass with water and petals&#10;&#10;AI-generated content may be incorrect.">
            <a:extLst>
              <a:ext uri="{FF2B5EF4-FFF2-40B4-BE49-F238E27FC236}">
                <a16:creationId xmlns:a16="http://schemas.microsoft.com/office/drawing/2014/main" id="{97C23A50-5232-1E88-52B4-C152ADE08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074510"/>
            <a:ext cx="8839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otal Hereditary Depravity</a:t>
            </a:r>
          </a:p>
        </p:txBody>
      </p:sp>
    </p:spTree>
    <p:extLst>
      <p:ext uri="{BB962C8B-B14F-4D97-AF65-F5344CB8AC3E}">
        <p14:creationId xmlns:p14="http://schemas.microsoft.com/office/powerpoint/2010/main" val="155115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768EF-2CA7-0978-E01E-1EC256DE2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074509"/>
            <a:ext cx="8839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otal Hereditary Depravity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U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nconditional Election</a:t>
            </a:r>
          </a:p>
        </p:txBody>
      </p:sp>
    </p:spTree>
    <p:extLst>
      <p:ext uri="{BB962C8B-B14F-4D97-AF65-F5344CB8AC3E}">
        <p14:creationId xmlns:p14="http://schemas.microsoft.com/office/powerpoint/2010/main" val="54037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097EFC-620D-37FD-96E3-B8B8E6FE0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074509"/>
            <a:ext cx="8839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otal Hereditary Depravity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U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nconditional Election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L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imited Atonement</a:t>
            </a:r>
          </a:p>
        </p:txBody>
      </p:sp>
    </p:spTree>
    <p:extLst>
      <p:ext uri="{BB962C8B-B14F-4D97-AF65-F5344CB8AC3E}">
        <p14:creationId xmlns:p14="http://schemas.microsoft.com/office/powerpoint/2010/main" val="45541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5268B0-DF27-B7A2-95FB-B6BA56886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074509"/>
            <a:ext cx="883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otal Hereditary Depravity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U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nconditional Election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L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imited Atonement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rresistible Grace</a:t>
            </a:r>
          </a:p>
        </p:txBody>
      </p:sp>
    </p:spTree>
    <p:extLst>
      <p:ext uri="{BB962C8B-B14F-4D97-AF65-F5344CB8AC3E}">
        <p14:creationId xmlns:p14="http://schemas.microsoft.com/office/powerpoint/2010/main" val="349852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3CDEBC-DE3A-833E-0C32-CC5FDF7D5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074510"/>
            <a:ext cx="8763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otal Hereditary Depravity</a:t>
            </a:r>
          </a:p>
          <a:p>
            <a:pPr algn="just">
              <a:defRPr/>
            </a:pPr>
            <a:r>
              <a:rPr lang="en-US" sz="5500" dirty="0"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U</a:t>
            </a:r>
            <a:r>
              <a:rPr lang="en-US" sz="55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nconditional Election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L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imited Atonement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rresistible Grace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P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erseverance of the Saints</a:t>
            </a:r>
          </a:p>
        </p:txBody>
      </p:sp>
    </p:spTree>
    <p:extLst>
      <p:ext uri="{BB962C8B-B14F-4D97-AF65-F5344CB8AC3E}">
        <p14:creationId xmlns:p14="http://schemas.microsoft.com/office/powerpoint/2010/main" val="251009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55498-3465-13DA-0086-47081FEDB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1267FB-70C1-ABC2-C739-3BCCD189E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7D0C53-8611-BABB-C324-24207EB6732C}"/>
              </a:ext>
            </a:extLst>
          </p:cNvPr>
          <p:cNvSpPr txBox="1"/>
          <p:nvPr/>
        </p:nvSpPr>
        <p:spPr>
          <a:xfrm>
            <a:off x="3352800" y="1074510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otal Hereditary Depravity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U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nconditional Election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L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imited Atonement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Irresistible Grace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P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erseverance of the Saints</a:t>
            </a:r>
          </a:p>
        </p:txBody>
      </p:sp>
    </p:spTree>
    <p:extLst>
      <p:ext uri="{BB962C8B-B14F-4D97-AF65-F5344CB8AC3E}">
        <p14:creationId xmlns:p14="http://schemas.microsoft.com/office/powerpoint/2010/main" val="228338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F3D46-8778-8F6C-7E28-3CB1DE7F6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11DDB6-4E31-06F5-B14A-B7E5B0FFA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6227A9-0F20-D9DA-4756-9E955D4E078E}"/>
              </a:ext>
            </a:extLst>
          </p:cNvPr>
          <p:cNvSpPr txBox="1"/>
          <p:nvPr/>
        </p:nvSpPr>
        <p:spPr>
          <a:xfrm>
            <a:off x="3352800" y="1"/>
            <a:ext cx="8839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500" b="1" dirty="0"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Irresistible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BED028-6FF1-9292-22FA-5570A4661D31}"/>
              </a:ext>
            </a:extLst>
          </p:cNvPr>
          <p:cNvSpPr txBox="1"/>
          <p:nvPr/>
        </p:nvSpPr>
        <p:spPr>
          <a:xfrm>
            <a:off x="3352800" y="1015663"/>
            <a:ext cx="8839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“This grace is not bestowed on all promiscuously... Men are to be taught that the favor of God is offered, without exception, to all who ask it; but since those only begin to ask whom heaven by grace inspires, even this minute portion of praise must not be withheld from him.”					       </a:t>
            </a:r>
            <a:r>
              <a:rPr lang="en-US" sz="30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-- John Calvin</a:t>
            </a:r>
          </a:p>
          <a:p>
            <a:pPr algn="r">
              <a:defRPr/>
            </a:pPr>
            <a:r>
              <a:rPr lang="en-US" sz="3000" u="sng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Institutes of the Christian Religion</a:t>
            </a:r>
          </a:p>
          <a:p>
            <a:pPr algn="r">
              <a:defRPr/>
            </a:pPr>
            <a:r>
              <a:rPr lang="en-US" sz="30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Book Second, Chapter 3, Paragraph 10</a:t>
            </a:r>
          </a:p>
        </p:txBody>
      </p:sp>
    </p:spTree>
    <p:extLst>
      <p:ext uri="{BB962C8B-B14F-4D97-AF65-F5344CB8AC3E}">
        <p14:creationId xmlns:p14="http://schemas.microsoft.com/office/powerpoint/2010/main" val="77721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D621E1-2F88-DE3B-170C-63BE8E946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"/>
            <a:ext cx="8839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500" b="1"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Irresistible Grace</a:t>
            </a:r>
            <a:endParaRPr lang="en-US" sz="5500" b="1" dirty="0">
              <a:solidFill>
                <a:srgbClr val="C0504D"/>
              </a:solidFill>
              <a:effectLst>
                <a:glow rad="1905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421 BT" panose="030607020504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9D36C-E2F9-4857-BAF9-E602B8EE8123}"/>
              </a:ext>
            </a:extLst>
          </p:cNvPr>
          <p:cNvSpPr txBox="1"/>
          <p:nvPr/>
        </p:nvSpPr>
        <p:spPr>
          <a:xfrm>
            <a:off x="3352800" y="1015663"/>
            <a:ext cx="8839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“</a:t>
            </a:r>
            <a:r>
              <a:rPr lang="en-US" sz="4000" dirty="0">
                <a:solidFill>
                  <a:schemeClr val="bg1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God himself is pleased so to work in us as to guide, turn, and govern our heart by his Spirit, and reign in it as his own possession.”</a:t>
            </a:r>
          </a:p>
          <a:p>
            <a:pPr algn="r">
              <a:defRPr/>
            </a:pPr>
            <a:r>
              <a:rPr lang="en-US" sz="30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-- John Calvin</a:t>
            </a:r>
          </a:p>
          <a:p>
            <a:pPr algn="r">
              <a:defRPr/>
            </a:pPr>
            <a:r>
              <a:rPr lang="en-US" sz="3000" u="sng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Institutes of the Christian Religion</a:t>
            </a:r>
          </a:p>
          <a:p>
            <a:pPr algn="r">
              <a:defRPr/>
            </a:pPr>
            <a:r>
              <a:rPr lang="en-US" sz="30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Book Second, Chapter 3, Paragraph 10</a:t>
            </a:r>
          </a:p>
        </p:txBody>
      </p:sp>
    </p:spTree>
    <p:extLst>
      <p:ext uri="{BB962C8B-B14F-4D97-AF65-F5344CB8AC3E}">
        <p14:creationId xmlns:p14="http://schemas.microsoft.com/office/powerpoint/2010/main" val="1442263668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11083</TotalTime>
  <Words>270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Calligraph421 BT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Bryan Dockens</cp:lastModifiedBy>
  <cp:revision>1408</cp:revision>
  <dcterms:created xsi:type="dcterms:W3CDTF">2023-05-27T00:35:32Z</dcterms:created>
  <dcterms:modified xsi:type="dcterms:W3CDTF">2026-01-24T23:55:18Z</dcterms:modified>
</cp:coreProperties>
</file>