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40" r:id="rId2"/>
  </p:sldMasterIdLst>
  <p:notesMasterIdLst>
    <p:notesMasterId r:id="rId16"/>
  </p:notesMasterIdLst>
  <p:sldIdLst>
    <p:sldId id="14223" r:id="rId3"/>
    <p:sldId id="14285" r:id="rId4"/>
    <p:sldId id="14286" r:id="rId5"/>
    <p:sldId id="11850" r:id="rId6"/>
    <p:sldId id="11849" r:id="rId7"/>
    <p:sldId id="14283" r:id="rId8"/>
    <p:sldId id="14282" r:id="rId9"/>
    <p:sldId id="14284" r:id="rId10"/>
    <p:sldId id="11891" r:id="rId11"/>
    <p:sldId id="11886" r:id="rId12"/>
    <p:sldId id="11887" r:id="rId13"/>
    <p:sldId id="11888" r:id="rId14"/>
    <p:sldId id="1189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3300"/>
    <a:srgbClr val="CC6600"/>
    <a:srgbClr val="663300"/>
    <a:srgbClr val="996633"/>
    <a:srgbClr val="FF5733"/>
    <a:srgbClr val="B7DEE8"/>
    <a:srgbClr val="333300"/>
    <a:srgbClr val="C3D69B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1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4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B64F4-E7D7-46D3-90A7-FEEC4034C0D7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E70CE-8525-4B1D-B070-76B9766C0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32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18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A815AC-0A0E-4D81-A4CB-9A625675A96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2083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33024-FD0B-452D-93C0-03D3A5BE00D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2732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82732-8E61-49D6-94C3-F0F9A570061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7571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CD1B6C-78DE-44E6-8834-976AFA83D68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7345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121A3-1560-4D46-93C5-8D826383102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2133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1/20/2026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18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FDDDC-E38B-48D0-A043-7D50FB94CED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295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DACE5-8C23-438B-B1B5-14D22F1611B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103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B60F78-9A45-4A35-9699-89316CF4A4E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9223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59B114-55B9-4558-8266-1E0E01F3240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8267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FDDDC-E38B-48D0-A043-7D50FB94CED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941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D2304-6C06-4B7A-8A3D-2A84998BB81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215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94BCE-1511-404B-BF51-6E68D8CD23D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680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4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14" r:id="rId2"/>
    <p:sldLayoutId id="2147483739" r:id="rId3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charset="0"/>
              </a:defRPr>
            </a:lvl1pPr>
          </a:lstStyle>
          <a:p>
            <a:fld id="{94742E67-A8BC-4151-AD6D-B36AF428746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237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5680CD-81AD-2266-DC23-E01AA7948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28DCAE-7863-6373-CF3E-55BED5EE0FD6}"/>
              </a:ext>
            </a:extLst>
          </p:cNvPr>
          <p:cNvSpPr txBox="1"/>
          <p:nvPr/>
        </p:nvSpPr>
        <p:spPr>
          <a:xfrm>
            <a:off x="2949389" y="2459504"/>
            <a:ext cx="9251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90500">
                    <a:srgbClr val="C050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Plucking the TULIP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90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Limited Atonement</a:t>
            </a:r>
          </a:p>
        </p:txBody>
      </p:sp>
    </p:spTree>
    <p:extLst>
      <p:ext uri="{BB962C8B-B14F-4D97-AF65-F5344CB8AC3E}">
        <p14:creationId xmlns:p14="http://schemas.microsoft.com/office/powerpoint/2010/main" val="3666107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9A02D1-F8DE-ECCB-4471-FACDB3B23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4D270F-DEC2-470F-8251-BEB7FA192555}"/>
              </a:ext>
            </a:extLst>
          </p:cNvPr>
          <p:cNvSpPr txBox="1"/>
          <p:nvPr/>
        </p:nvSpPr>
        <p:spPr>
          <a:xfrm>
            <a:off x="3352800" y="1"/>
            <a:ext cx="88392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 b="1" dirty="0">
                <a:solidFill>
                  <a:srgbClr val="C0504D"/>
                </a:solidFill>
                <a:effectLst>
                  <a:glow rad="190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Limited Atonement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49D36C-E2F9-4857-BAF9-E602B8EE8123}"/>
              </a:ext>
            </a:extLst>
          </p:cNvPr>
          <p:cNvSpPr txBox="1"/>
          <p:nvPr/>
        </p:nvSpPr>
        <p:spPr>
          <a:xfrm>
            <a:off x="3352800" y="1015662"/>
            <a:ext cx="8839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romanUcPeriod"/>
              <a:defRPr/>
            </a:pPr>
            <a:r>
              <a:rPr lang="en-US" sz="4000" b="1" cap="small" dirty="0"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Christ Died for All</a:t>
            </a:r>
          </a:p>
          <a:p>
            <a:pPr marL="1828800" indent="-914400">
              <a:buFont typeface="+mj-lt"/>
              <a:buAutoNum type="alphaUcPeriod"/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Romans 5:18</a:t>
            </a:r>
          </a:p>
          <a:p>
            <a:pPr marL="1828800" indent="-914400">
              <a:buFont typeface="+mj-lt"/>
              <a:buAutoNum type="alphaUcPeriod"/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2</a:t>
            </a:r>
            <a:r>
              <a:rPr lang="en-US" sz="4000" b="1" baseline="30000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nd</a:t>
            </a: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 Corinthians 5:14-15</a:t>
            </a:r>
          </a:p>
          <a:p>
            <a:pPr marL="1828800" indent="-914400">
              <a:buFont typeface="+mj-lt"/>
              <a:buAutoNum type="alphaUcPeriod"/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1</a:t>
            </a:r>
            <a:r>
              <a:rPr lang="en-US" sz="4000" b="1" baseline="30000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st</a:t>
            </a: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 Timothy 2:5-6</a:t>
            </a:r>
          </a:p>
          <a:p>
            <a:pPr marL="1828800" indent="-914400">
              <a:buFont typeface="+mj-lt"/>
              <a:buAutoNum type="alphaUcPeriod"/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Hebrews 2:9</a:t>
            </a:r>
          </a:p>
        </p:txBody>
      </p:sp>
    </p:spTree>
    <p:extLst>
      <p:ext uri="{BB962C8B-B14F-4D97-AF65-F5344CB8AC3E}">
        <p14:creationId xmlns:p14="http://schemas.microsoft.com/office/powerpoint/2010/main" val="166671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14CD33-6D28-7E6C-5E2B-138C47EC7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4D270F-DEC2-470F-8251-BEB7FA192555}"/>
              </a:ext>
            </a:extLst>
          </p:cNvPr>
          <p:cNvSpPr txBox="1"/>
          <p:nvPr/>
        </p:nvSpPr>
        <p:spPr>
          <a:xfrm>
            <a:off x="3352800" y="1"/>
            <a:ext cx="88392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 b="1" dirty="0">
                <a:solidFill>
                  <a:srgbClr val="C0504D"/>
                </a:solidFill>
                <a:effectLst>
                  <a:glow rad="190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Limited Atonement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49D36C-E2F9-4857-BAF9-E602B8EE8123}"/>
              </a:ext>
            </a:extLst>
          </p:cNvPr>
          <p:cNvSpPr txBox="1"/>
          <p:nvPr/>
        </p:nvSpPr>
        <p:spPr>
          <a:xfrm>
            <a:off x="3352800" y="1015663"/>
            <a:ext cx="8839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romanUcPeriod" startAt="2"/>
              <a:defRPr/>
            </a:pPr>
            <a:r>
              <a:rPr lang="en-US" sz="4000" b="1" cap="small" dirty="0"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Christ Specifically Died for the Lost</a:t>
            </a:r>
          </a:p>
          <a:p>
            <a:pPr marL="1828800" indent="-914400">
              <a:buFont typeface="+mj-lt"/>
              <a:buAutoNum type="alphaUcPeriod"/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Isaiah 53:6</a:t>
            </a:r>
          </a:p>
          <a:p>
            <a:pPr marL="1828800" indent="-914400">
              <a:buFont typeface="+mj-lt"/>
              <a:buAutoNum type="alphaUcPeriod"/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Luke 19:10</a:t>
            </a:r>
          </a:p>
          <a:p>
            <a:pPr marL="1828800" indent="-914400">
              <a:buFont typeface="+mj-lt"/>
              <a:buAutoNum type="alphaUcPeriod"/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Romans 5:6-8</a:t>
            </a:r>
          </a:p>
          <a:p>
            <a:pPr marL="1828800" indent="-914400">
              <a:buFont typeface="+mj-lt"/>
              <a:buAutoNum type="alphaUcPeriod"/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1</a:t>
            </a:r>
            <a:r>
              <a:rPr lang="en-US" sz="4000" b="1" baseline="30000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st</a:t>
            </a: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 Corinthians 6:9-11</a:t>
            </a:r>
          </a:p>
          <a:p>
            <a:pPr marL="1828800" indent="-914400">
              <a:buFont typeface="+mj-lt"/>
              <a:buAutoNum type="alphaUcPeriod"/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1</a:t>
            </a:r>
            <a:r>
              <a:rPr lang="en-US" sz="4000" b="1" baseline="30000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st</a:t>
            </a: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 Timothy 1:15; 4:10</a:t>
            </a:r>
          </a:p>
          <a:p>
            <a:pPr marL="1828800" indent="-914400">
              <a:buFont typeface="+mj-lt"/>
              <a:buAutoNum type="alphaUcPeriod"/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1</a:t>
            </a:r>
            <a:r>
              <a:rPr lang="en-US" sz="4000" b="1" baseline="30000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st</a:t>
            </a: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 Peter 3:18</a:t>
            </a:r>
          </a:p>
          <a:p>
            <a:pPr marL="1828800" indent="-914400">
              <a:buFont typeface="+mj-lt"/>
              <a:buAutoNum type="alphaUcPeriod"/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1</a:t>
            </a:r>
            <a:r>
              <a:rPr lang="en-US" sz="4000" b="1" baseline="30000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st</a:t>
            </a: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 John 2:1-2</a:t>
            </a:r>
          </a:p>
        </p:txBody>
      </p:sp>
    </p:spTree>
    <p:extLst>
      <p:ext uri="{BB962C8B-B14F-4D97-AF65-F5344CB8AC3E}">
        <p14:creationId xmlns:p14="http://schemas.microsoft.com/office/powerpoint/2010/main" val="16816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CF61A0-9E53-65CE-6F0C-6278DD3E8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4D270F-DEC2-470F-8251-BEB7FA192555}"/>
              </a:ext>
            </a:extLst>
          </p:cNvPr>
          <p:cNvSpPr txBox="1"/>
          <p:nvPr/>
        </p:nvSpPr>
        <p:spPr>
          <a:xfrm>
            <a:off x="3352800" y="1"/>
            <a:ext cx="88392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90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+mn-cs"/>
              </a:rPr>
              <a:t>Limited Atonement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49D36C-E2F9-4857-BAF9-E602B8EE8123}"/>
              </a:ext>
            </a:extLst>
          </p:cNvPr>
          <p:cNvSpPr txBox="1"/>
          <p:nvPr/>
        </p:nvSpPr>
        <p:spPr>
          <a:xfrm>
            <a:off x="3352800" y="1015663"/>
            <a:ext cx="883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romanUcPeriod" startAt="3"/>
              <a:defRPr/>
            </a:pPr>
            <a:r>
              <a:rPr lang="en-US" sz="4000" b="1" cap="small" dirty="0"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God Desires All to Be Saved</a:t>
            </a:r>
          </a:p>
          <a:p>
            <a:pPr marL="1828800" indent="-914400">
              <a:buFont typeface="+mj-lt"/>
              <a:buAutoNum type="alphaUcPeriod"/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John 3:16</a:t>
            </a:r>
          </a:p>
          <a:p>
            <a:pPr marL="1828800" indent="-914400">
              <a:buFont typeface="+mj-lt"/>
              <a:buAutoNum type="alphaUcPeriod"/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1</a:t>
            </a:r>
            <a:r>
              <a:rPr lang="en-US" sz="4000" b="1" baseline="30000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st</a:t>
            </a: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 Timothy 2:4</a:t>
            </a:r>
          </a:p>
          <a:p>
            <a:pPr marL="1828800" indent="-914400">
              <a:buFont typeface="+mj-lt"/>
              <a:buAutoNum type="alphaUcPeriod"/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Titus 2:11</a:t>
            </a:r>
          </a:p>
          <a:p>
            <a:pPr marL="1828800" indent="-914400">
              <a:buFont typeface="+mj-lt"/>
              <a:buAutoNum type="alphaUcPeriod"/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2</a:t>
            </a:r>
            <a:r>
              <a:rPr lang="en-US" sz="4000" b="1" baseline="30000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nd</a:t>
            </a: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 Peter 3:9</a:t>
            </a:r>
          </a:p>
          <a:p>
            <a:pPr marL="1828800" indent="-914400">
              <a:buFont typeface="+mj-lt"/>
              <a:buAutoNum type="alphaUcPeriod"/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1</a:t>
            </a:r>
            <a:r>
              <a:rPr lang="en-US" sz="4000" b="1" baseline="30000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st</a:t>
            </a: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 John 4:14</a:t>
            </a:r>
          </a:p>
        </p:txBody>
      </p:sp>
    </p:spTree>
    <p:extLst>
      <p:ext uri="{BB962C8B-B14F-4D97-AF65-F5344CB8AC3E}">
        <p14:creationId xmlns:p14="http://schemas.microsoft.com/office/powerpoint/2010/main" val="156412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B74408-1352-1CA3-21A8-19346EB67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4D270F-DEC2-470F-8251-BEB7FA192555}"/>
              </a:ext>
            </a:extLst>
          </p:cNvPr>
          <p:cNvSpPr txBox="1"/>
          <p:nvPr/>
        </p:nvSpPr>
        <p:spPr>
          <a:xfrm>
            <a:off x="3352799" y="1"/>
            <a:ext cx="883577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90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+mn-cs"/>
              </a:rPr>
              <a:t>Limited Atonement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49D36C-E2F9-4857-BAF9-E602B8EE8123}"/>
              </a:ext>
            </a:extLst>
          </p:cNvPr>
          <p:cNvSpPr txBox="1"/>
          <p:nvPr/>
        </p:nvSpPr>
        <p:spPr>
          <a:xfrm>
            <a:off x="3352798" y="1015662"/>
            <a:ext cx="88357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romanUcPeriod" startAt="4"/>
              <a:defRPr/>
            </a:pPr>
            <a:r>
              <a:rPr lang="en-US" sz="4000" b="1" cap="small" dirty="0"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Christ Directed the Gospel to Be Preached to All</a:t>
            </a:r>
          </a:p>
          <a:p>
            <a:pPr marL="1828800" indent="-914400">
              <a:buFont typeface="+mj-lt"/>
              <a:buAutoNum type="alphaUcPeriod"/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Matthew 28:19-20</a:t>
            </a:r>
          </a:p>
          <a:p>
            <a:pPr marL="1828800" indent="-914400">
              <a:buFont typeface="+mj-lt"/>
              <a:buAutoNum type="alphaUcPeriod"/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glow rad="1270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Mark 16:15-16</a:t>
            </a:r>
          </a:p>
        </p:txBody>
      </p:sp>
    </p:spTree>
    <p:extLst>
      <p:ext uri="{BB962C8B-B14F-4D97-AF65-F5344CB8AC3E}">
        <p14:creationId xmlns:p14="http://schemas.microsoft.com/office/powerpoint/2010/main" val="209697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nk tulip in a glass with water and petals&#10;&#10;AI-generated content may be incorrect.">
            <a:extLst>
              <a:ext uri="{FF2B5EF4-FFF2-40B4-BE49-F238E27FC236}">
                <a16:creationId xmlns:a16="http://schemas.microsoft.com/office/drawing/2014/main" id="{97C23A50-5232-1E88-52B4-C152ADE08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5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4D270F-DEC2-470F-8251-BEB7FA192555}"/>
              </a:ext>
            </a:extLst>
          </p:cNvPr>
          <p:cNvSpPr txBox="1"/>
          <p:nvPr/>
        </p:nvSpPr>
        <p:spPr>
          <a:xfrm>
            <a:off x="3352800" y="1074510"/>
            <a:ext cx="88392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T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otal Hereditary Depravity</a:t>
            </a:r>
          </a:p>
        </p:txBody>
      </p:sp>
    </p:spTree>
    <p:extLst>
      <p:ext uri="{BB962C8B-B14F-4D97-AF65-F5344CB8AC3E}">
        <p14:creationId xmlns:p14="http://schemas.microsoft.com/office/powerpoint/2010/main" val="1551153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1768EF-2CA7-0978-E01E-1EC256DE2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4D270F-DEC2-470F-8251-BEB7FA192555}"/>
              </a:ext>
            </a:extLst>
          </p:cNvPr>
          <p:cNvSpPr txBox="1"/>
          <p:nvPr/>
        </p:nvSpPr>
        <p:spPr>
          <a:xfrm>
            <a:off x="3352800" y="1074509"/>
            <a:ext cx="8839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T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otal Hereditary Depravity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U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nconditional Election</a:t>
            </a:r>
          </a:p>
        </p:txBody>
      </p:sp>
    </p:spTree>
    <p:extLst>
      <p:ext uri="{BB962C8B-B14F-4D97-AF65-F5344CB8AC3E}">
        <p14:creationId xmlns:p14="http://schemas.microsoft.com/office/powerpoint/2010/main" val="540375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097EFC-620D-37FD-96E3-B8B8E6FE0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4D270F-DEC2-470F-8251-BEB7FA192555}"/>
              </a:ext>
            </a:extLst>
          </p:cNvPr>
          <p:cNvSpPr txBox="1"/>
          <p:nvPr/>
        </p:nvSpPr>
        <p:spPr>
          <a:xfrm>
            <a:off x="3352800" y="1074509"/>
            <a:ext cx="88392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T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otal Hereditary Depravity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U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nconditional Election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L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imited Atonement</a:t>
            </a:r>
          </a:p>
        </p:txBody>
      </p:sp>
    </p:spTree>
    <p:extLst>
      <p:ext uri="{BB962C8B-B14F-4D97-AF65-F5344CB8AC3E}">
        <p14:creationId xmlns:p14="http://schemas.microsoft.com/office/powerpoint/2010/main" val="455413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5268B0-DF27-B7A2-95FB-B6BA56886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4D270F-DEC2-470F-8251-BEB7FA192555}"/>
              </a:ext>
            </a:extLst>
          </p:cNvPr>
          <p:cNvSpPr txBox="1"/>
          <p:nvPr/>
        </p:nvSpPr>
        <p:spPr>
          <a:xfrm>
            <a:off x="3352800" y="1074509"/>
            <a:ext cx="8839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T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otal Hereditary Depravity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U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nconditional Election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L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imited Atonement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I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rresistible Grace</a:t>
            </a:r>
          </a:p>
        </p:txBody>
      </p:sp>
    </p:spTree>
    <p:extLst>
      <p:ext uri="{BB962C8B-B14F-4D97-AF65-F5344CB8AC3E}">
        <p14:creationId xmlns:p14="http://schemas.microsoft.com/office/powerpoint/2010/main" val="3498522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3CDEBC-DE3A-833E-0C32-CC5FDF7D5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4D270F-DEC2-470F-8251-BEB7FA192555}"/>
              </a:ext>
            </a:extLst>
          </p:cNvPr>
          <p:cNvSpPr txBox="1"/>
          <p:nvPr/>
        </p:nvSpPr>
        <p:spPr>
          <a:xfrm>
            <a:off x="3352800" y="1074510"/>
            <a:ext cx="87630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T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otal Hereditary Depravity</a:t>
            </a:r>
          </a:p>
          <a:p>
            <a:pPr algn="just">
              <a:defRPr/>
            </a:pPr>
            <a:r>
              <a:rPr lang="en-US" sz="5500" dirty="0">
                <a:solidFill>
                  <a:srgbClr val="C0504D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U</a:t>
            </a:r>
            <a:r>
              <a:rPr lang="en-US" sz="5500" dirty="0"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nconditional Election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L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imited Atonement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I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rresistible Grace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P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erseverance of the Saints</a:t>
            </a:r>
          </a:p>
        </p:txBody>
      </p:sp>
    </p:spTree>
    <p:extLst>
      <p:ext uri="{BB962C8B-B14F-4D97-AF65-F5344CB8AC3E}">
        <p14:creationId xmlns:p14="http://schemas.microsoft.com/office/powerpoint/2010/main" val="2510098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6261F-6824-773D-9D15-6B54EA1A2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3064FF-6E8A-FDC6-8E03-FC424877E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466751-E705-DD3B-2F57-D7B4C658ECF7}"/>
              </a:ext>
            </a:extLst>
          </p:cNvPr>
          <p:cNvSpPr txBox="1"/>
          <p:nvPr/>
        </p:nvSpPr>
        <p:spPr>
          <a:xfrm>
            <a:off x="3352800" y="1074509"/>
            <a:ext cx="8839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T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otal Hereditary Depravity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U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nconditional Election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500" b="1" dirty="0">
                <a:solidFill>
                  <a:srgbClr val="C0504D"/>
                </a:solidFill>
                <a:effectLst>
                  <a:glow rad="190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Limited Atonement</a:t>
            </a:r>
          </a:p>
          <a:p>
            <a:pPr lvl="0" algn="just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I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rresistible Grace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P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erseverance of the Saints</a:t>
            </a:r>
          </a:p>
        </p:txBody>
      </p:sp>
    </p:spTree>
    <p:extLst>
      <p:ext uri="{BB962C8B-B14F-4D97-AF65-F5344CB8AC3E}">
        <p14:creationId xmlns:p14="http://schemas.microsoft.com/office/powerpoint/2010/main" val="2540595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F3D46-8778-8F6C-7E28-3CB1DE7F6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22CB78-3BA0-9FD3-E070-F4C8FB82D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6227A9-0F20-D9DA-4756-9E955D4E078E}"/>
              </a:ext>
            </a:extLst>
          </p:cNvPr>
          <p:cNvSpPr txBox="1"/>
          <p:nvPr/>
        </p:nvSpPr>
        <p:spPr>
          <a:xfrm>
            <a:off x="3352800" y="1"/>
            <a:ext cx="88392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glow rad="190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ligraph421 BT" panose="03060702050402020204" pitchFamily="66" charset="0"/>
                <a:ea typeface="+mn-ea"/>
                <a:cs typeface="Arial" charset="0"/>
              </a:rPr>
              <a:t>Limited Atonement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BED028-6FF1-9292-22FA-5570A4661D31}"/>
              </a:ext>
            </a:extLst>
          </p:cNvPr>
          <p:cNvSpPr txBox="1"/>
          <p:nvPr/>
        </p:nvSpPr>
        <p:spPr>
          <a:xfrm>
            <a:off x="3352800" y="1015663"/>
            <a:ext cx="88392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Calligraph421 BT" panose="03060702050402020204" pitchFamily="66" charset="0"/>
              </a:rPr>
              <a:t>“The doctrine of salvation, which is said to be reserved solely and individually for the sons of the church, is falsely debased when presented as effectually profitable to all.”</a:t>
            </a:r>
          </a:p>
          <a:p>
            <a:pPr algn="r">
              <a:defRPr/>
            </a:pPr>
            <a:r>
              <a:rPr lang="en-US" sz="300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Calligraph421 BT" panose="03060702050402020204" pitchFamily="66" charset="0"/>
              </a:rPr>
              <a:t>-- John Calvin</a:t>
            </a:r>
          </a:p>
          <a:p>
            <a:pPr algn="r">
              <a:defRPr/>
            </a:pPr>
            <a:r>
              <a:rPr lang="en-US" sz="3000" u="sng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Calligraph421 BT" panose="03060702050402020204" pitchFamily="66" charset="0"/>
              </a:rPr>
              <a:t>Institutes of the Christian Religion</a:t>
            </a:r>
          </a:p>
          <a:p>
            <a:pPr algn="r">
              <a:defRPr/>
            </a:pPr>
            <a:r>
              <a:rPr lang="en-US" sz="300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Calligraph421 BT" panose="03060702050402020204" pitchFamily="66" charset="0"/>
              </a:rPr>
              <a:t>Book Third, Chapter 22, Paragraph 10</a:t>
            </a:r>
          </a:p>
        </p:txBody>
      </p:sp>
    </p:spTree>
    <p:extLst>
      <p:ext uri="{BB962C8B-B14F-4D97-AF65-F5344CB8AC3E}">
        <p14:creationId xmlns:p14="http://schemas.microsoft.com/office/powerpoint/2010/main" val="777212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077930-5010-2F96-1FA8-D399E9C5A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4D270F-DEC2-470F-8251-BEB7FA192555}"/>
              </a:ext>
            </a:extLst>
          </p:cNvPr>
          <p:cNvSpPr txBox="1"/>
          <p:nvPr/>
        </p:nvSpPr>
        <p:spPr>
          <a:xfrm>
            <a:off x="3352800" y="1"/>
            <a:ext cx="88392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 b="1" dirty="0">
                <a:solidFill>
                  <a:srgbClr val="C0504D"/>
                </a:solidFill>
                <a:effectLst>
                  <a:glow rad="190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421 BT" panose="03060702050402020204" pitchFamily="66" charset="0"/>
              </a:rPr>
              <a:t>Limited Atonement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49D36C-E2F9-4857-BAF9-E602B8EE8123}"/>
              </a:ext>
            </a:extLst>
          </p:cNvPr>
          <p:cNvSpPr txBox="1"/>
          <p:nvPr/>
        </p:nvSpPr>
        <p:spPr>
          <a:xfrm>
            <a:off x="3352800" y="1015663"/>
            <a:ext cx="8839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Calligraph421 BT" panose="03060702050402020204" pitchFamily="66" charset="0"/>
              </a:rPr>
              <a:t>“</a:t>
            </a:r>
            <a:r>
              <a:rPr lang="en-US" sz="4000" dirty="0">
                <a:solidFill>
                  <a:schemeClr val="bg1"/>
                </a:solidFill>
                <a:effectLst>
                  <a:glow rad="127000">
                    <a:srgbClr val="000000"/>
                  </a:glow>
                </a:effectLst>
                <a:latin typeface="Calligraph421 BT" panose="03060702050402020204" pitchFamily="66" charset="0"/>
              </a:rPr>
              <a:t>Christ’s redeeming work was intended to save the elect only and actually secured salvation for them. His death was a substitutionary sacrifice of the penalty of sin in the place of certain specified sinners.”</a:t>
            </a:r>
          </a:p>
          <a:p>
            <a:pPr algn="r">
              <a:defRPr/>
            </a:pPr>
            <a:r>
              <a:rPr lang="en-US" sz="300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Calligraph421 BT" panose="03060702050402020204" pitchFamily="66" charset="0"/>
              </a:rPr>
              <a:t>-- </a:t>
            </a:r>
            <a:r>
              <a:rPr lang="en-US" sz="320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Calligraph421 BT" panose="03060702050402020204" pitchFamily="66" charset="0"/>
              </a:rPr>
              <a:t>David N. Steele &amp; Curtis C. Thomas </a:t>
            </a:r>
            <a:endParaRPr lang="en-US" sz="3000" dirty="0"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latin typeface="Calligraph421 BT" panose="03060702050402020204" pitchFamily="66" charset="0"/>
            </a:endParaRPr>
          </a:p>
          <a:p>
            <a:pPr algn="r">
              <a:defRPr/>
            </a:pPr>
            <a:r>
              <a:rPr lang="en-US" sz="3200" u="sng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Calligraph421 BT" panose="03060702050402020204" pitchFamily="66" charset="0"/>
              </a:rPr>
              <a:t>The Five Points of Calvinism, Defined, Defended, Documented</a:t>
            </a:r>
            <a:r>
              <a:rPr lang="en-US" sz="3200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Calligraph421 BT" panose="03060702050402020204" pitchFamily="66" charset="0"/>
              </a:rPr>
              <a:t>, page 17</a:t>
            </a:r>
            <a:endParaRPr lang="en-US" sz="3000" dirty="0"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latin typeface="Calligraph421 BT" panose="030607020504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263668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iesling" pitchFamily="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iesling" pitchFamily="2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10987</TotalTime>
  <Words>249</Words>
  <Application>Microsoft Office PowerPoint</Application>
  <PresentationFormat>Widescreen</PresentationFormat>
  <Paragraphs>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Calligraph421 BT</vt:lpstr>
      <vt:lpstr>5_Office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Dockens</dc:creator>
  <cp:lastModifiedBy>Bryan Dockens</cp:lastModifiedBy>
  <cp:revision>1394</cp:revision>
  <dcterms:created xsi:type="dcterms:W3CDTF">2023-05-27T00:35:32Z</dcterms:created>
  <dcterms:modified xsi:type="dcterms:W3CDTF">2026-01-20T22:38:52Z</dcterms:modified>
</cp:coreProperties>
</file>