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14223" r:id="rId2"/>
    <p:sldId id="14285" r:id="rId3"/>
    <p:sldId id="14286" r:id="rId4"/>
    <p:sldId id="11850" r:id="rId5"/>
    <p:sldId id="11849" r:id="rId6"/>
    <p:sldId id="14283" r:id="rId7"/>
    <p:sldId id="14308" r:id="rId8"/>
    <p:sldId id="14284" r:id="rId9"/>
    <p:sldId id="11891" r:id="rId10"/>
    <p:sldId id="14309" r:id="rId11"/>
    <p:sldId id="11886" r:id="rId12"/>
    <p:sldId id="11887" r:id="rId13"/>
    <p:sldId id="11888" r:id="rId14"/>
    <p:sldId id="14307" r:id="rId15"/>
    <p:sldId id="143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40D"/>
    <a:srgbClr val="663300"/>
    <a:srgbClr val="CC6600"/>
    <a:srgbClr val="800000"/>
    <a:srgbClr val="003300"/>
    <a:srgbClr val="996633"/>
    <a:srgbClr val="FF5733"/>
    <a:srgbClr val="B7DEE8"/>
    <a:srgbClr val="333300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1/31/2026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DDDC-E38B-48D0-A043-7D50FB94C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198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4" r:id="rId2"/>
    <p:sldLayoutId id="2147483715" r:id="rId3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E39E17-6BE8-1FB3-1A3E-5619B4778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28DCAE-7863-6373-CF3E-55BED5EE0FD6}"/>
              </a:ext>
            </a:extLst>
          </p:cNvPr>
          <p:cNvSpPr txBox="1"/>
          <p:nvPr/>
        </p:nvSpPr>
        <p:spPr>
          <a:xfrm>
            <a:off x="2949389" y="2459504"/>
            <a:ext cx="9251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Plucking the TULIP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Perseverance of the Saints</a:t>
            </a:r>
          </a:p>
        </p:txBody>
      </p:sp>
    </p:spTree>
    <p:extLst>
      <p:ext uri="{BB962C8B-B14F-4D97-AF65-F5344CB8AC3E}">
        <p14:creationId xmlns:p14="http://schemas.microsoft.com/office/powerpoint/2010/main" val="366610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F332B-0B81-4005-D477-C479D8B15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7336A-4B75-4637-218F-0AE1775AE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2C72E5-8FAB-58AA-CF69-F3FFD0A57061}"/>
              </a:ext>
            </a:extLst>
          </p:cNvPr>
          <p:cNvSpPr txBox="1"/>
          <p:nvPr/>
        </p:nvSpPr>
        <p:spPr>
          <a:xfrm>
            <a:off x="3352800" y="1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Perseverance of the Saints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6C930-64C1-DC0E-F964-1232846D2752}"/>
              </a:ext>
            </a:extLst>
          </p:cNvPr>
          <p:cNvSpPr txBox="1"/>
          <p:nvPr/>
        </p:nvSpPr>
        <p:spPr>
          <a:xfrm>
            <a:off x="3352800" y="1015663"/>
            <a:ext cx="8839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“To meet the infirmity of the human will, and prevent it from falling, how weak soever it might be, divine grace was made to act on it inseparably and uninterruptedly.”		</a:t>
            </a:r>
            <a:r>
              <a:rPr lang="en-US" sz="4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-- John Calvin</a:t>
            </a:r>
          </a:p>
          <a:p>
            <a:pPr algn="r">
              <a:defRPr/>
            </a:pPr>
            <a:r>
              <a:rPr lang="en-US" sz="4000" u="sng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Institutes of the Christian Religion</a:t>
            </a:r>
          </a:p>
          <a:p>
            <a:pPr algn="r">
              <a:defRPr/>
            </a:pPr>
            <a:r>
              <a:rPr lang="en-US" sz="4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Book Second, Chapter 3, Paragraph 13</a:t>
            </a:r>
          </a:p>
        </p:txBody>
      </p:sp>
    </p:spTree>
    <p:extLst>
      <p:ext uri="{BB962C8B-B14F-4D97-AF65-F5344CB8AC3E}">
        <p14:creationId xmlns:p14="http://schemas.microsoft.com/office/powerpoint/2010/main" val="425659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1048A-7AF7-0C1B-861C-9A25781CF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Perseverance of the Saints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D36C-E2F9-4857-BAF9-E602B8EE8123}"/>
              </a:ext>
            </a:extLst>
          </p:cNvPr>
          <p:cNvSpPr txBox="1"/>
          <p:nvPr/>
        </p:nvSpPr>
        <p:spPr>
          <a:xfrm>
            <a:off x="3352800" y="1015662"/>
            <a:ext cx="883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romanUcPeriod"/>
              <a:defRPr/>
            </a:pPr>
            <a:r>
              <a:rPr lang="en-US" sz="4000" b="1" cap="small" dirty="0"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Apostasy Is Possible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John 15:1-6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1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st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 Timothy 4:1-2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Hebrews 3:12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Revelation 3:5; 20:15; 22:19</a:t>
            </a:r>
          </a:p>
        </p:txBody>
      </p:sp>
    </p:spTree>
    <p:extLst>
      <p:ext uri="{BB962C8B-B14F-4D97-AF65-F5344CB8AC3E}">
        <p14:creationId xmlns:p14="http://schemas.microsoft.com/office/powerpoint/2010/main" val="16667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C2260-CBC9-7D85-3166-60834C500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Perseverance of the Saints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D36C-E2F9-4857-BAF9-E602B8EE8123}"/>
              </a:ext>
            </a:extLst>
          </p:cNvPr>
          <p:cNvSpPr txBox="1"/>
          <p:nvPr/>
        </p:nvSpPr>
        <p:spPr>
          <a:xfrm>
            <a:off x="3352800" y="1015663"/>
            <a:ext cx="883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romanUcPeriod" startAt="2"/>
              <a:defRPr/>
            </a:pPr>
            <a:r>
              <a:rPr lang="en-US" sz="4000" cap="small" dirty="0"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Apostates Face Greater Danger Than the Unsaved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Hebrews 6:4-6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Hebrews 10:26-31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2</a:t>
            </a:r>
            <a:r>
              <a:rPr lang="en-US" sz="4000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nd</a:t>
            </a:r>
            <a:r>
              <a:rPr lang="en-US" sz="4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 Peter 2:20-22</a:t>
            </a:r>
          </a:p>
        </p:txBody>
      </p:sp>
    </p:spTree>
    <p:extLst>
      <p:ext uri="{BB962C8B-B14F-4D97-AF65-F5344CB8AC3E}">
        <p14:creationId xmlns:p14="http://schemas.microsoft.com/office/powerpoint/2010/main" val="1681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29722-081E-BECB-B99B-0DA653368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Perseverance of the Saints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D36C-E2F9-4857-BAF9-E602B8EE8123}"/>
              </a:ext>
            </a:extLst>
          </p:cNvPr>
          <p:cNvSpPr txBox="1"/>
          <p:nvPr/>
        </p:nvSpPr>
        <p:spPr>
          <a:xfrm>
            <a:off x="3352800" y="1015663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romanUcPeriod" startAt="3"/>
              <a:defRPr/>
            </a:pPr>
            <a:r>
              <a:rPr lang="en-US" sz="4000" b="1" cap="small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Apostates Need Restoration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</a:effectLst>
                <a:latin typeface="Calligraph421 BT" panose="03060702050402020204" pitchFamily="66" charset="0"/>
              </a:rPr>
              <a:t>James 5:19-20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</a:effectLst>
                <a:latin typeface="Calligraph421 BT" panose="03060702050402020204" pitchFamily="66" charset="0"/>
              </a:rPr>
              <a:t>Galatians 6:1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</a:effectLst>
                <a:latin typeface="Calligraph421 BT" panose="03060702050402020204" pitchFamily="66" charset="0"/>
              </a:rPr>
              <a:t>1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</a:effectLst>
                <a:latin typeface="Calligraph421 BT" panose="03060702050402020204" pitchFamily="66" charset="0"/>
              </a:rPr>
              <a:t>st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</a:effectLst>
                <a:latin typeface="Calligraph421 BT" panose="03060702050402020204" pitchFamily="66" charset="0"/>
              </a:rPr>
              <a:t> John 1:7-9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</a:effectLst>
                <a:latin typeface="Calligraph421 BT" panose="03060702050402020204" pitchFamily="66" charset="0"/>
              </a:rPr>
              <a:t>Acts 8:13, 18-24</a:t>
            </a:r>
          </a:p>
        </p:txBody>
      </p:sp>
    </p:spTree>
    <p:extLst>
      <p:ext uri="{BB962C8B-B14F-4D97-AF65-F5344CB8AC3E}">
        <p14:creationId xmlns:p14="http://schemas.microsoft.com/office/powerpoint/2010/main" val="15641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61168-B5F3-023D-FB9A-E7F256B29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C29D02-45B5-ED4A-9D65-0B9F9C9EA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D44F46-586E-CE06-0DD7-CD6B043C58D0}"/>
              </a:ext>
            </a:extLst>
          </p:cNvPr>
          <p:cNvSpPr txBox="1"/>
          <p:nvPr/>
        </p:nvSpPr>
        <p:spPr>
          <a:xfrm>
            <a:off x="3352800" y="1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Perseverance of the Saints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E9324-57F3-4A46-84D8-90D31F4C8D00}"/>
              </a:ext>
            </a:extLst>
          </p:cNvPr>
          <p:cNvSpPr txBox="1"/>
          <p:nvPr/>
        </p:nvSpPr>
        <p:spPr>
          <a:xfrm>
            <a:off x="3352800" y="1015663"/>
            <a:ext cx="883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romanUcPeriod" startAt="4"/>
              <a:defRPr/>
            </a:pPr>
            <a:r>
              <a:rPr lang="en-US" sz="4000" b="1" cap="small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To Never Fall Is Conditional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</a:effectLst>
                <a:latin typeface="Calligraph421 BT" panose="03060702050402020204" pitchFamily="66" charset="0"/>
              </a:rPr>
              <a:t>2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</a:effectLst>
                <a:latin typeface="Calligraph421 BT" panose="03060702050402020204" pitchFamily="66" charset="0"/>
              </a:rPr>
              <a:t>nd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</a:effectLst>
                <a:latin typeface="Calligraph421 BT" panose="03060702050402020204" pitchFamily="66" charset="0"/>
              </a:rPr>
              <a:t> Peter 1:10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</a:effectLst>
                <a:latin typeface="Calligraph421 BT" panose="03060702050402020204" pitchFamily="66" charset="0"/>
              </a:rPr>
              <a:t>Colossians 1:22-23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</a:effectLst>
                <a:latin typeface="Calligraph421 BT" panose="03060702050402020204" pitchFamily="66" charset="0"/>
              </a:rPr>
              <a:t>1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</a:effectLst>
                <a:latin typeface="Calligraph421 BT" panose="03060702050402020204" pitchFamily="66" charset="0"/>
              </a:rPr>
              <a:t>st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</a:effectLst>
                <a:latin typeface="Calligraph421 BT" panose="03060702050402020204" pitchFamily="66" charset="0"/>
              </a:rPr>
              <a:t> Corinthians 15:1-2</a:t>
            </a:r>
          </a:p>
        </p:txBody>
      </p:sp>
    </p:spTree>
    <p:extLst>
      <p:ext uri="{BB962C8B-B14F-4D97-AF65-F5344CB8AC3E}">
        <p14:creationId xmlns:p14="http://schemas.microsoft.com/office/powerpoint/2010/main" val="34533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4D6CC-558A-D3D7-0D62-B0D0BF993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8C8B62-AE66-D7B1-C89C-2D5E2C8DB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E63E03-AE48-486D-3178-A9EBA9FD4C0A}"/>
              </a:ext>
            </a:extLst>
          </p:cNvPr>
          <p:cNvSpPr txBox="1"/>
          <p:nvPr/>
        </p:nvSpPr>
        <p:spPr>
          <a:xfrm>
            <a:off x="3352800" y="1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Perseverance of the Saints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72D09F-1855-4BF4-75A6-940411BAB800}"/>
              </a:ext>
            </a:extLst>
          </p:cNvPr>
          <p:cNvSpPr txBox="1"/>
          <p:nvPr/>
        </p:nvSpPr>
        <p:spPr>
          <a:xfrm>
            <a:off x="3352800" y="1015663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romanUcPeriod" startAt="5"/>
              <a:defRPr/>
            </a:pPr>
            <a:r>
              <a:rPr lang="en-US" sz="4000" b="1" cap="small" dirty="0"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No One Snatches the Sheep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John 10:27-29</a:t>
            </a:r>
          </a:p>
        </p:txBody>
      </p:sp>
    </p:spTree>
    <p:extLst>
      <p:ext uri="{BB962C8B-B14F-4D97-AF65-F5344CB8AC3E}">
        <p14:creationId xmlns:p14="http://schemas.microsoft.com/office/powerpoint/2010/main" val="243918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nk tulip in a glass with water and petals&#10;&#10;AI-generated content may be incorrect.">
            <a:extLst>
              <a:ext uri="{FF2B5EF4-FFF2-40B4-BE49-F238E27FC236}">
                <a16:creationId xmlns:a16="http://schemas.microsoft.com/office/drawing/2014/main" id="{97C23A50-5232-1E88-52B4-C152ADE08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074510"/>
            <a:ext cx="8839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</p:txBody>
      </p:sp>
    </p:spTree>
    <p:extLst>
      <p:ext uri="{BB962C8B-B14F-4D97-AF65-F5344CB8AC3E}">
        <p14:creationId xmlns:p14="http://schemas.microsoft.com/office/powerpoint/2010/main" val="155115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768EF-2CA7-0978-E01E-1EC256DE2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074509"/>
            <a:ext cx="8839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U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nconditional Election</a:t>
            </a:r>
          </a:p>
        </p:txBody>
      </p:sp>
    </p:spTree>
    <p:extLst>
      <p:ext uri="{BB962C8B-B14F-4D97-AF65-F5344CB8AC3E}">
        <p14:creationId xmlns:p14="http://schemas.microsoft.com/office/powerpoint/2010/main" val="54037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097EFC-620D-37FD-96E3-B8B8E6FE0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074509"/>
            <a:ext cx="8839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U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nconditional Election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L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imited Atonement</a:t>
            </a:r>
          </a:p>
        </p:txBody>
      </p:sp>
    </p:spTree>
    <p:extLst>
      <p:ext uri="{BB962C8B-B14F-4D97-AF65-F5344CB8AC3E}">
        <p14:creationId xmlns:p14="http://schemas.microsoft.com/office/powerpoint/2010/main" val="45541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5268B0-DF27-B7A2-95FB-B6BA56886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074509"/>
            <a:ext cx="883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U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nconditional Election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L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imited Atonement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rresistible Grace</a:t>
            </a:r>
          </a:p>
        </p:txBody>
      </p:sp>
    </p:spTree>
    <p:extLst>
      <p:ext uri="{BB962C8B-B14F-4D97-AF65-F5344CB8AC3E}">
        <p14:creationId xmlns:p14="http://schemas.microsoft.com/office/powerpoint/2010/main" val="349852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3CDEBC-DE3A-833E-0C32-CC5FDF7D5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074510"/>
            <a:ext cx="8763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  <a:p>
            <a:pPr algn="just">
              <a:defRPr/>
            </a:pPr>
            <a:r>
              <a:rPr lang="en-US" sz="5500" b="1" dirty="0"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U</a:t>
            </a:r>
            <a:r>
              <a:rPr lang="en-US" sz="55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nconditional Election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L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imited Atonement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rresistible Grace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P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erseverance of the Saints</a:t>
            </a:r>
          </a:p>
        </p:txBody>
      </p:sp>
    </p:spTree>
    <p:extLst>
      <p:ext uri="{BB962C8B-B14F-4D97-AF65-F5344CB8AC3E}">
        <p14:creationId xmlns:p14="http://schemas.microsoft.com/office/powerpoint/2010/main" val="251009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5D5EE-7EEE-B498-C279-2C884A75A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85510A-4F4B-EDC7-1F32-7A1AC0E3B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75D85D-378F-CE28-A204-9C60C515A3EF}"/>
              </a:ext>
            </a:extLst>
          </p:cNvPr>
          <p:cNvSpPr txBox="1"/>
          <p:nvPr/>
        </p:nvSpPr>
        <p:spPr>
          <a:xfrm>
            <a:off x="3352800" y="1074510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U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nconditional Election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L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imited Atonement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rresistible Grace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Perseverance of the Saints</a:t>
            </a:r>
          </a:p>
        </p:txBody>
      </p:sp>
    </p:spTree>
    <p:extLst>
      <p:ext uri="{BB962C8B-B14F-4D97-AF65-F5344CB8AC3E}">
        <p14:creationId xmlns:p14="http://schemas.microsoft.com/office/powerpoint/2010/main" val="287616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F3D46-8778-8F6C-7E28-3CB1DE7F6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6A90F-1E05-5172-ACD6-1AF9323F3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6227A9-0F20-D9DA-4756-9E955D4E078E}"/>
              </a:ext>
            </a:extLst>
          </p:cNvPr>
          <p:cNvSpPr txBox="1"/>
          <p:nvPr/>
        </p:nvSpPr>
        <p:spPr>
          <a:xfrm>
            <a:off x="3352800" y="1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Perseverance of the Saints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BED028-6FF1-9292-22FA-5570A4661D31}"/>
              </a:ext>
            </a:extLst>
          </p:cNvPr>
          <p:cNvSpPr txBox="1"/>
          <p:nvPr/>
        </p:nvSpPr>
        <p:spPr>
          <a:xfrm>
            <a:off x="3352800" y="1015663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“God makes us so persevere that we are in no danger of declining.”</a:t>
            </a:r>
          </a:p>
          <a:p>
            <a:pPr>
              <a:defRPr/>
            </a:pPr>
            <a:endParaRPr lang="en-US" sz="4800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Calligraph421 BT" panose="03060702050402020204" pitchFamily="66" charset="0"/>
            </a:endParaRPr>
          </a:p>
          <a:p>
            <a:pPr algn="r">
              <a:defRPr/>
            </a:pPr>
            <a:r>
              <a:rPr lang="en-US" sz="4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-- John Calvin</a:t>
            </a:r>
          </a:p>
          <a:p>
            <a:pPr algn="r">
              <a:defRPr/>
            </a:pPr>
            <a:r>
              <a:rPr lang="en-US" sz="4000" u="sng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Institutes of the Christian Religion</a:t>
            </a:r>
          </a:p>
          <a:p>
            <a:pPr algn="r">
              <a:defRPr/>
            </a:pPr>
            <a:r>
              <a:rPr lang="en-US" sz="4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Book Second, Chapter 3, Paragraph 10</a:t>
            </a:r>
          </a:p>
        </p:txBody>
      </p:sp>
    </p:spTree>
    <p:extLst>
      <p:ext uri="{BB962C8B-B14F-4D97-AF65-F5344CB8AC3E}">
        <p14:creationId xmlns:p14="http://schemas.microsoft.com/office/powerpoint/2010/main" val="77721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90A4B-30E5-320B-7731-1C4F5231E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Perseverance of the Saints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D36C-E2F9-4857-BAF9-E602B8EE8123}"/>
              </a:ext>
            </a:extLst>
          </p:cNvPr>
          <p:cNvSpPr txBox="1"/>
          <p:nvPr/>
        </p:nvSpPr>
        <p:spPr>
          <a:xfrm>
            <a:off x="3352800" y="1015663"/>
            <a:ext cx="8839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“We have a much greater freedom, i.e. not to be able to sin.”</a:t>
            </a:r>
          </a:p>
          <a:p>
            <a:pPr algn="r">
              <a:defRPr/>
            </a:pPr>
            <a:endParaRPr lang="en-US" sz="4000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Calligraph421 BT" panose="03060702050402020204" pitchFamily="66" charset="0"/>
            </a:endParaRPr>
          </a:p>
          <a:p>
            <a:pPr algn="r">
              <a:defRPr/>
            </a:pPr>
            <a:r>
              <a:rPr lang="en-US" sz="4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-- John Calvin</a:t>
            </a:r>
          </a:p>
          <a:p>
            <a:pPr algn="r">
              <a:defRPr/>
            </a:pPr>
            <a:r>
              <a:rPr lang="en-US" sz="4000" u="sng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Institutes of the Christian Religion</a:t>
            </a:r>
          </a:p>
          <a:p>
            <a:pPr algn="r">
              <a:defRPr/>
            </a:pPr>
            <a:r>
              <a:rPr lang="en-US" sz="4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Book Second, Chapter 3, Paragraph 13</a:t>
            </a:r>
          </a:p>
        </p:txBody>
      </p:sp>
    </p:spTree>
    <p:extLst>
      <p:ext uri="{BB962C8B-B14F-4D97-AF65-F5344CB8AC3E}">
        <p14:creationId xmlns:p14="http://schemas.microsoft.com/office/powerpoint/2010/main" val="1442263668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11142</TotalTime>
  <Words>272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Calligraph421 BT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Bryan Dockens</cp:lastModifiedBy>
  <cp:revision>1412</cp:revision>
  <dcterms:created xsi:type="dcterms:W3CDTF">2023-05-27T00:35:32Z</dcterms:created>
  <dcterms:modified xsi:type="dcterms:W3CDTF">2026-02-01T04:52:27Z</dcterms:modified>
</cp:coreProperties>
</file>