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14223" r:id="rId3"/>
    <p:sldId id="11852" r:id="rId4"/>
    <p:sldId id="11851" r:id="rId5"/>
    <p:sldId id="11850" r:id="rId6"/>
    <p:sldId id="11849" r:id="rId7"/>
    <p:sldId id="11848" r:id="rId8"/>
    <p:sldId id="11847" r:id="rId9"/>
    <p:sldId id="11891" r:id="rId10"/>
    <p:sldId id="11892" r:id="rId11"/>
    <p:sldId id="11893" r:id="rId12"/>
    <p:sldId id="11884" r:id="rId13"/>
    <p:sldId id="11885" r:id="rId14"/>
    <p:sldId id="11886" r:id="rId15"/>
    <p:sldId id="11887" r:id="rId16"/>
    <p:sldId id="11888" r:id="rId17"/>
    <p:sldId id="11895" r:id="rId18"/>
    <p:sldId id="11889" r:id="rId19"/>
    <p:sldId id="11890" r:id="rId20"/>
    <p:sldId id="11894" r:id="rId21"/>
  </p:sldIdLst>
  <p:sldSz cx="12192000" cy="6858000"/>
  <p:notesSz cx="7315200" cy="9601200"/>
  <p:defaultTextStyle>
    <a:defPPr>
      <a:defRPr lang="en-US"/>
    </a:defPPr>
    <a:lvl1pPr algn="l" rtl="0" eaLnBrk="0" fontAlgn="base" hangingPunct="0">
      <a:spcBef>
        <a:spcPct val="0"/>
      </a:spcBef>
      <a:spcAft>
        <a:spcPct val="0"/>
      </a:spcAft>
      <a:defRPr b="1" kern="1200">
        <a:solidFill>
          <a:schemeClr val="tx1"/>
        </a:solidFill>
        <a:latin typeface="Riesling" pitchFamily="2" charset="0"/>
        <a:ea typeface="+mn-ea"/>
        <a:cs typeface="Arial" charset="0"/>
      </a:defRPr>
    </a:lvl1pPr>
    <a:lvl2pPr marL="457200" algn="l" rtl="0" eaLnBrk="0" fontAlgn="base" hangingPunct="0">
      <a:spcBef>
        <a:spcPct val="0"/>
      </a:spcBef>
      <a:spcAft>
        <a:spcPct val="0"/>
      </a:spcAft>
      <a:defRPr b="1" kern="1200">
        <a:solidFill>
          <a:schemeClr val="tx1"/>
        </a:solidFill>
        <a:latin typeface="Riesling" pitchFamily="2" charset="0"/>
        <a:ea typeface="+mn-ea"/>
        <a:cs typeface="Arial" charset="0"/>
      </a:defRPr>
    </a:lvl2pPr>
    <a:lvl3pPr marL="914400" algn="l" rtl="0" eaLnBrk="0" fontAlgn="base" hangingPunct="0">
      <a:spcBef>
        <a:spcPct val="0"/>
      </a:spcBef>
      <a:spcAft>
        <a:spcPct val="0"/>
      </a:spcAft>
      <a:defRPr b="1" kern="1200">
        <a:solidFill>
          <a:schemeClr val="tx1"/>
        </a:solidFill>
        <a:latin typeface="Riesling" pitchFamily="2" charset="0"/>
        <a:ea typeface="+mn-ea"/>
        <a:cs typeface="Arial" charset="0"/>
      </a:defRPr>
    </a:lvl3pPr>
    <a:lvl4pPr marL="1371600" algn="l" rtl="0" eaLnBrk="0" fontAlgn="base" hangingPunct="0">
      <a:spcBef>
        <a:spcPct val="0"/>
      </a:spcBef>
      <a:spcAft>
        <a:spcPct val="0"/>
      </a:spcAft>
      <a:defRPr b="1" kern="1200">
        <a:solidFill>
          <a:schemeClr val="tx1"/>
        </a:solidFill>
        <a:latin typeface="Riesling" pitchFamily="2" charset="0"/>
        <a:ea typeface="+mn-ea"/>
        <a:cs typeface="Arial" charset="0"/>
      </a:defRPr>
    </a:lvl4pPr>
    <a:lvl5pPr marL="1828800" algn="l" rtl="0" eaLnBrk="0" fontAlgn="base" hangingPunct="0">
      <a:spcBef>
        <a:spcPct val="0"/>
      </a:spcBef>
      <a:spcAft>
        <a:spcPct val="0"/>
      </a:spcAft>
      <a:defRPr b="1" kern="1200">
        <a:solidFill>
          <a:schemeClr val="tx1"/>
        </a:solidFill>
        <a:latin typeface="Riesling" pitchFamily="2" charset="0"/>
        <a:ea typeface="+mn-ea"/>
        <a:cs typeface="Arial" charset="0"/>
      </a:defRPr>
    </a:lvl5pPr>
    <a:lvl6pPr marL="2286000" algn="l" defTabSz="914400" rtl="0" eaLnBrk="1" latinLnBrk="0" hangingPunct="1">
      <a:defRPr b="1" kern="1200">
        <a:solidFill>
          <a:schemeClr val="tx1"/>
        </a:solidFill>
        <a:latin typeface="Riesling" pitchFamily="2" charset="0"/>
        <a:ea typeface="+mn-ea"/>
        <a:cs typeface="Arial" charset="0"/>
      </a:defRPr>
    </a:lvl6pPr>
    <a:lvl7pPr marL="2743200" algn="l" defTabSz="914400" rtl="0" eaLnBrk="1" latinLnBrk="0" hangingPunct="1">
      <a:defRPr b="1" kern="1200">
        <a:solidFill>
          <a:schemeClr val="tx1"/>
        </a:solidFill>
        <a:latin typeface="Riesling" pitchFamily="2" charset="0"/>
        <a:ea typeface="+mn-ea"/>
        <a:cs typeface="Arial" charset="0"/>
      </a:defRPr>
    </a:lvl7pPr>
    <a:lvl8pPr marL="3200400" algn="l" defTabSz="914400" rtl="0" eaLnBrk="1" latinLnBrk="0" hangingPunct="1">
      <a:defRPr b="1" kern="1200">
        <a:solidFill>
          <a:schemeClr val="tx1"/>
        </a:solidFill>
        <a:latin typeface="Riesling" pitchFamily="2" charset="0"/>
        <a:ea typeface="+mn-ea"/>
        <a:cs typeface="Arial" charset="0"/>
      </a:defRPr>
    </a:lvl8pPr>
    <a:lvl9pPr marL="3657600" algn="l" defTabSz="914400" rtl="0" eaLnBrk="1" latinLnBrk="0" hangingPunct="1">
      <a:defRPr b="1" kern="1200">
        <a:solidFill>
          <a:schemeClr val="tx1"/>
        </a:solidFill>
        <a:latin typeface="Riesling" pitchFamily="2"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Dockens" initials="RD" lastIdx="20" clrIdx="0">
    <p:extLst>
      <p:ext uri="{19B8F6BF-5375-455C-9EA6-DF929625EA0E}">
        <p15:presenceInfo xmlns:p15="http://schemas.microsoft.com/office/powerpoint/2012/main" userId="8797cd3aa020e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CC99"/>
    <a:srgbClr val="FFFF66"/>
    <a:srgbClr val="800000"/>
    <a:srgbClr val="FF9900"/>
    <a:srgbClr val="1F3864"/>
    <a:srgbClr val="003399"/>
    <a:srgbClr val="FF99CC"/>
    <a:srgbClr val="FFCC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485" autoAdjust="0"/>
  </p:normalViewPr>
  <p:slideViewPr>
    <p:cSldViewPr>
      <p:cViewPr varScale="1">
        <p:scale>
          <a:sx n="107" d="100"/>
          <a:sy n="107" d="100"/>
        </p:scale>
        <p:origin x="768" y="126"/>
      </p:cViewPr>
      <p:guideLst>
        <p:guide orient="horz" pos="2160"/>
        <p:guide pos="3840"/>
      </p:guideLst>
    </p:cSldViewPr>
  </p:slideViewPr>
  <p:outlineViewPr>
    <p:cViewPr>
      <p:scale>
        <a:sx n="33" d="100"/>
        <a:sy n="33" d="100"/>
      </p:scale>
      <p:origin x="0" y="-842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7" d="100"/>
          <a:sy n="67"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66C6172-0049-4C7A-91B7-A2ECE3D37C7D}" type="datetimeFigureOut">
              <a:rPr lang="en-US" smtClean="0"/>
              <a:t>1/2/2026</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92BD7BA-935F-47B7-8BE6-D81DF12DD369}" type="slidenum">
              <a:rPr lang="en-US" smtClean="0"/>
              <a:t>‹#›</a:t>
            </a:fld>
            <a:endParaRPr lang="en-US" dirty="0"/>
          </a:p>
        </p:txBody>
      </p:sp>
    </p:spTree>
    <p:extLst>
      <p:ext uri="{BB962C8B-B14F-4D97-AF65-F5344CB8AC3E}">
        <p14:creationId xmlns:p14="http://schemas.microsoft.com/office/powerpoint/2010/main" val="34793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b="0">
                <a:latin typeface="Arial" charset="0"/>
                <a:cs typeface="Arial" charset="0"/>
              </a:defRPr>
            </a:lvl1pPr>
          </a:lstStyle>
          <a:p>
            <a:pPr>
              <a:defRPr/>
            </a:pPr>
            <a:endParaRPr lang="en-US" dirty="0"/>
          </a:p>
        </p:txBody>
      </p:sp>
      <p:sp>
        <p:nvSpPr>
          <p:cNvPr id="1741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charset="0"/>
                <a:cs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b="0">
                <a:latin typeface="Arial" charset="0"/>
                <a:cs typeface="Arial" charset="0"/>
              </a:defRPr>
            </a:lvl1pPr>
          </a:lstStyle>
          <a:p>
            <a:pPr>
              <a:defRPr/>
            </a:pPr>
            <a:endParaRPr lang="en-US" dirty="0"/>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a:latin typeface="Arial" charset="0"/>
              </a:defRPr>
            </a:lvl1pPr>
          </a:lstStyle>
          <a:p>
            <a:fld id="{B763157F-30C3-4EDC-A9F5-C6EEB19B8506}" type="slidenum">
              <a:rPr lang="en-US" altLang="en-US"/>
              <a:pPr/>
              <a:t>‹#›</a:t>
            </a:fld>
            <a:endParaRPr lang="en-US" altLang="en-US" dirty="0"/>
          </a:p>
        </p:txBody>
      </p:sp>
    </p:spTree>
    <p:extLst>
      <p:ext uri="{BB962C8B-B14F-4D97-AF65-F5344CB8AC3E}">
        <p14:creationId xmlns:p14="http://schemas.microsoft.com/office/powerpoint/2010/main" val="2088784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56DACE5-8C23-438B-B1B5-14D22F1611B3}" type="slidenum">
              <a:rPr lang="en-US" altLang="en-US"/>
              <a:pPr/>
              <a:t>‹#›</a:t>
            </a:fld>
            <a:endParaRPr lang="en-US" altLang="en-US" dirty="0"/>
          </a:p>
        </p:txBody>
      </p:sp>
    </p:spTree>
    <p:extLst>
      <p:ext uri="{BB962C8B-B14F-4D97-AF65-F5344CB8AC3E}">
        <p14:creationId xmlns:p14="http://schemas.microsoft.com/office/powerpoint/2010/main" val="55649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7CD1B6C-78DE-44E6-8834-976AFA83D688}" type="slidenum">
              <a:rPr lang="en-US" altLang="en-US"/>
              <a:pPr/>
              <a:t>‹#›</a:t>
            </a:fld>
            <a:endParaRPr lang="en-US" altLang="en-US" dirty="0"/>
          </a:p>
        </p:txBody>
      </p:sp>
    </p:spTree>
    <p:extLst>
      <p:ext uri="{BB962C8B-B14F-4D97-AF65-F5344CB8AC3E}">
        <p14:creationId xmlns:p14="http://schemas.microsoft.com/office/powerpoint/2010/main" val="254165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32121A3-1560-4D46-93C5-8D826383102E}" type="slidenum">
              <a:rPr lang="en-US" altLang="en-US"/>
              <a:pPr/>
              <a:t>‹#›</a:t>
            </a:fld>
            <a:endParaRPr lang="en-US" altLang="en-US" dirty="0"/>
          </a:p>
        </p:txBody>
      </p:sp>
    </p:spTree>
    <p:extLst>
      <p:ext uri="{BB962C8B-B14F-4D97-AF65-F5344CB8AC3E}">
        <p14:creationId xmlns:p14="http://schemas.microsoft.com/office/powerpoint/2010/main" val="112752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263820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0D04A-6EF7-4665-B131-E359AC6C5C6A}" type="datetimeFigureOut">
              <a:rPr lang="en-US" smtClean="0">
                <a:solidFill>
                  <a:prstClr val="white">
                    <a:tint val="75000"/>
                  </a:prstClr>
                </a:solidFill>
              </a:rPr>
              <a:pPr/>
              <a:t>1/2/2026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464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2B60F78-9A45-4A35-9699-89316CF4A4E7}" type="slidenum">
              <a:rPr lang="en-US" altLang="en-US"/>
              <a:pPr/>
              <a:t>‹#›</a:t>
            </a:fld>
            <a:endParaRPr lang="en-US" altLang="en-US" dirty="0"/>
          </a:p>
        </p:txBody>
      </p:sp>
    </p:spTree>
    <p:extLst>
      <p:ext uri="{BB962C8B-B14F-4D97-AF65-F5344CB8AC3E}">
        <p14:creationId xmlns:p14="http://schemas.microsoft.com/office/powerpoint/2010/main" val="12302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6159B114-55B9-4558-8266-1E0E01F32404}" type="slidenum">
              <a:rPr lang="en-US" altLang="en-US"/>
              <a:pPr/>
              <a:t>‹#›</a:t>
            </a:fld>
            <a:endParaRPr lang="en-US" altLang="en-US" dirty="0"/>
          </a:p>
        </p:txBody>
      </p:sp>
    </p:spTree>
    <p:extLst>
      <p:ext uri="{BB962C8B-B14F-4D97-AF65-F5344CB8AC3E}">
        <p14:creationId xmlns:p14="http://schemas.microsoft.com/office/powerpoint/2010/main" val="41345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6CFDDDC-E38B-48D0-A043-7D50FB94CEDB}" type="slidenum">
              <a:rPr lang="en-US" altLang="en-US"/>
              <a:pPr/>
              <a:t>‹#›</a:t>
            </a:fld>
            <a:endParaRPr lang="en-US" altLang="en-US" dirty="0"/>
          </a:p>
        </p:txBody>
      </p:sp>
    </p:spTree>
    <p:extLst>
      <p:ext uri="{BB962C8B-B14F-4D97-AF65-F5344CB8AC3E}">
        <p14:creationId xmlns:p14="http://schemas.microsoft.com/office/powerpoint/2010/main" val="285595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0BDD2304-6C06-4B7A-8A3D-2A84998BB816}" type="slidenum">
              <a:rPr lang="en-US" altLang="en-US"/>
              <a:pPr/>
              <a:t>‹#›</a:t>
            </a:fld>
            <a:endParaRPr lang="en-US" altLang="en-US" dirty="0"/>
          </a:p>
        </p:txBody>
      </p:sp>
    </p:spTree>
    <p:extLst>
      <p:ext uri="{BB962C8B-B14F-4D97-AF65-F5344CB8AC3E}">
        <p14:creationId xmlns:p14="http://schemas.microsoft.com/office/powerpoint/2010/main" val="284922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D694BCE-1511-404B-BF51-6E68D8CD23D6}" type="slidenum">
              <a:rPr lang="en-US" altLang="en-US"/>
              <a:pPr/>
              <a:t>‹#›</a:t>
            </a:fld>
            <a:endParaRPr lang="en-US" altLang="en-US" dirty="0"/>
          </a:p>
        </p:txBody>
      </p:sp>
    </p:spTree>
    <p:extLst>
      <p:ext uri="{BB962C8B-B14F-4D97-AF65-F5344CB8AC3E}">
        <p14:creationId xmlns:p14="http://schemas.microsoft.com/office/powerpoint/2010/main" val="72806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BEA815AC-0A0E-4D81-A4CB-9A625675A96E}" type="slidenum">
              <a:rPr lang="en-US" altLang="en-US"/>
              <a:pPr/>
              <a:t>‹#›</a:t>
            </a:fld>
            <a:endParaRPr lang="en-US" altLang="en-US" dirty="0"/>
          </a:p>
        </p:txBody>
      </p:sp>
    </p:spTree>
    <p:extLst>
      <p:ext uri="{BB962C8B-B14F-4D97-AF65-F5344CB8AC3E}">
        <p14:creationId xmlns:p14="http://schemas.microsoft.com/office/powerpoint/2010/main" val="310943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EE33024-FD0B-452D-93C0-03D3A5BE00D8}" type="slidenum">
              <a:rPr lang="en-US" altLang="en-US"/>
              <a:pPr/>
              <a:t>‹#›</a:t>
            </a:fld>
            <a:endParaRPr lang="en-US" altLang="en-US" dirty="0"/>
          </a:p>
        </p:txBody>
      </p:sp>
    </p:spTree>
    <p:extLst>
      <p:ext uri="{BB962C8B-B14F-4D97-AF65-F5344CB8AC3E}">
        <p14:creationId xmlns:p14="http://schemas.microsoft.com/office/powerpoint/2010/main" val="56116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6482732-8E61-49D6-94C3-F0F9A570061D}" type="slidenum">
              <a:rPr lang="en-US" altLang="en-US"/>
              <a:pPr/>
              <a:t>‹#›</a:t>
            </a:fld>
            <a:endParaRPr lang="en-US" altLang="en-US" dirty="0"/>
          </a:p>
        </p:txBody>
      </p:sp>
    </p:spTree>
    <p:extLst>
      <p:ext uri="{BB962C8B-B14F-4D97-AF65-F5344CB8AC3E}">
        <p14:creationId xmlns:p14="http://schemas.microsoft.com/office/powerpoint/2010/main" val="428127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mn-lt"/>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fld id="{94742E67-A8BC-4151-AD6D-B36AF428746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418329250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tulip in a glass with water and petals&#10;&#10;AI-generated content may be incorrect.">
            <a:extLst>
              <a:ext uri="{FF2B5EF4-FFF2-40B4-BE49-F238E27FC236}">
                <a16:creationId xmlns:a16="http://schemas.microsoft.com/office/drawing/2014/main" id="{E9489AF9-BEDF-4C4A-38D4-C6B538ADE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B28DCAE-7863-6373-CF3E-55BED5EE0FD6}"/>
              </a:ext>
            </a:extLst>
          </p:cNvPr>
          <p:cNvSpPr txBox="1"/>
          <p:nvPr/>
        </p:nvSpPr>
        <p:spPr>
          <a:xfrm>
            <a:off x="2949389" y="2459504"/>
            <a:ext cx="9251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190500">
                    <a:srgbClr val="C0504D"/>
                  </a:glow>
                  <a:outerShdw blurRad="38100" dist="38100" dir="2700000" algn="tl">
                    <a:srgbClr val="000000">
                      <a:alpha val="43137"/>
                    </a:srgbClr>
                  </a:outerShdw>
                </a:effectLst>
                <a:uLnTx/>
                <a:uFillTx/>
                <a:latin typeface="Calligraph421 BT" panose="03060702050402020204" pitchFamily="66" charset="0"/>
                <a:cs typeface="+mn-cs"/>
              </a:rPr>
              <a:t>Plucking the TULIP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504D"/>
                </a:solidFill>
                <a:effectLst>
                  <a:glow rad="190500">
                    <a:prstClr val="white"/>
                  </a:glow>
                  <a:outerShdw blurRad="38100" dist="38100" dir="2700000" algn="tl">
                    <a:srgbClr val="000000">
                      <a:alpha val="43137"/>
                    </a:srgbClr>
                  </a:outerShdw>
                </a:effectLst>
                <a:uLnTx/>
                <a:uFillTx/>
                <a:latin typeface="Calligraph421 BT" panose="03060702050402020204" pitchFamily="66" charset="0"/>
                <a:cs typeface="+mn-cs"/>
              </a:rPr>
              <a:t>Total Hereditary Depravity</a:t>
            </a:r>
          </a:p>
        </p:txBody>
      </p:sp>
    </p:spTree>
    <p:extLst>
      <p:ext uri="{BB962C8B-B14F-4D97-AF65-F5344CB8AC3E}">
        <p14:creationId xmlns:p14="http://schemas.microsoft.com/office/powerpoint/2010/main" val="366610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7BCDA9F4-D4DF-BAEA-7924-836A8B5E7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5170646"/>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…We must, therefore, hold it for certain, that, in regard to human nature, Adam was not merely a progenitor, but, as it were, a root, and that, accordingly, by his corruption, the whole human race was deservedly vitiated.”</a:t>
            </a:r>
          </a:p>
          <a:p>
            <a:pPr algn="r">
              <a:defRPr/>
            </a:pPr>
            <a:r>
              <a:rPr lang="en-US" sz="3000" dirty="0">
                <a:solidFill>
                  <a:srgbClr val="FFFFFF"/>
                </a:solidFill>
                <a:effectLst>
                  <a:glow rad="127000">
                    <a:srgbClr val="000000"/>
                  </a:glow>
                </a:effectLst>
                <a:latin typeface="Calligraph421 BT" panose="03060702050402020204" pitchFamily="66" charset="0"/>
              </a:rPr>
              <a:t>-- John Calvin</a:t>
            </a:r>
          </a:p>
          <a:p>
            <a:pPr algn="r">
              <a:defRPr/>
            </a:pPr>
            <a:r>
              <a:rPr lang="en-US" sz="3000" u="sng" dirty="0">
                <a:solidFill>
                  <a:srgbClr val="FFFFFF"/>
                </a:solidFill>
                <a:effectLst>
                  <a:glow rad="127000">
                    <a:srgbClr val="000000"/>
                  </a:glow>
                </a:effectLst>
                <a:latin typeface="Calligraph421 BT" panose="03060702050402020204" pitchFamily="66" charset="0"/>
              </a:rPr>
              <a:t>Institutes of the Christian Religion</a:t>
            </a:r>
          </a:p>
          <a:p>
            <a:pPr algn="r">
              <a:defRPr/>
            </a:pPr>
            <a:r>
              <a:rPr lang="en-US" sz="3000" dirty="0">
                <a:solidFill>
                  <a:srgbClr val="FFFFFF"/>
                </a:solidFill>
                <a:effectLst>
                  <a:glow rad="127000">
                    <a:srgbClr val="000000"/>
                  </a:glow>
                </a:effectLst>
                <a:latin typeface="Calligraph421 BT" panose="03060702050402020204" pitchFamily="66" charset="0"/>
              </a:rPr>
              <a:t>Book Second, Chapter 1, Paragraph 6</a:t>
            </a:r>
          </a:p>
        </p:txBody>
      </p:sp>
    </p:spTree>
    <p:extLst>
      <p:ext uri="{BB962C8B-B14F-4D97-AF65-F5344CB8AC3E}">
        <p14:creationId xmlns:p14="http://schemas.microsoft.com/office/powerpoint/2010/main" val="349708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8A129B94-5A9A-4B0C-DC92-5B0CA926E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5786199"/>
          </a:xfrm>
          <a:prstGeom prst="rect">
            <a:avLst/>
          </a:prstGeom>
          <a:noFill/>
        </p:spPr>
        <p:txBody>
          <a:bodyPr wrap="square" rtlCol="0">
            <a:spAutoFit/>
          </a:bodyPr>
          <a:lstStyle/>
          <a:p>
            <a:r>
              <a:rPr lang="en-US" sz="4000" dirty="0">
                <a:solidFill>
                  <a:schemeClr val="bg1"/>
                </a:solidFill>
                <a:effectLst>
                  <a:glow rad="127000">
                    <a:schemeClr val="tx1"/>
                  </a:glow>
                </a:effectLst>
                <a:latin typeface="Calligraph421 BT" panose="03060702050402020204" pitchFamily="66" charset="0"/>
              </a:rPr>
              <a:t>“Original sin, then, may be defined a hereditary corruption and depravity of our nature, extending to all the parts of the soul, which first makes us obnoxious to the wrath of God, and then produces in us works which in Scripture are termed works of the flesh.”</a:t>
            </a:r>
          </a:p>
          <a:p>
            <a:pPr algn="r"/>
            <a:r>
              <a:rPr lang="en-US" sz="3000" dirty="0">
                <a:solidFill>
                  <a:schemeClr val="bg1"/>
                </a:solidFill>
                <a:effectLst>
                  <a:glow rad="127000">
                    <a:schemeClr val="tx1"/>
                  </a:glow>
                </a:effectLst>
                <a:latin typeface="Calligraph421 BT" panose="03060702050402020204" pitchFamily="66" charset="0"/>
              </a:rPr>
              <a:t>-- John Calvin</a:t>
            </a:r>
          </a:p>
          <a:p>
            <a:pPr algn="r"/>
            <a:r>
              <a:rPr lang="en-US" sz="3000" u="sng" dirty="0">
                <a:solidFill>
                  <a:schemeClr val="bg1"/>
                </a:solidFill>
                <a:effectLst>
                  <a:glow rad="127000">
                    <a:schemeClr val="tx1"/>
                  </a:glow>
                </a:effectLst>
                <a:latin typeface="Calligraph421 BT" panose="03060702050402020204" pitchFamily="66" charset="0"/>
              </a:rPr>
              <a:t>Institutes of the Christian Religion</a:t>
            </a:r>
          </a:p>
          <a:p>
            <a:pPr algn="r"/>
            <a:r>
              <a:rPr lang="en-US" sz="3000" dirty="0">
                <a:solidFill>
                  <a:schemeClr val="bg1"/>
                </a:solidFill>
                <a:effectLst>
                  <a:glow rad="127000">
                    <a:schemeClr val="tx1"/>
                  </a:glow>
                </a:effectLst>
                <a:latin typeface="Calligraph421 BT" panose="03060702050402020204" pitchFamily="66" charset="0"/>
              </a:rPr>
              <a:t>Book Second, Chapter 1, Paragraph 8</a:t>
            </a:r>
          </a:p>
        </p:txBody>
      </p:sp>
    </p:spTree>
    <p:extLst>
      <p:ext uri="{BB962C8B-B14F-4D97-AF65-F5344CB8AC3E}">
        <p14:creationId xmlns:p14="http://schemas.microsoft.com/office/powerpoint/2010/main" val="36925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03EC4F59-790C-3BA0-EA38-17D672B67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3939540"/>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“Even infants bringing their condemnation with them from their mother’s womb, suffer not for another’s, but for their own defect.”</a:t>
            </a:r>
          </a:p>
          <a:p>
            <a:pPr algn="r">
              <a:defRPr/>
            </a:pPr>
            <a:r>
              <a:rPr lang="en-US" sz="3000" dirty="0">
                <a:solidFill>
                  <a:srgbClr val="FFFFFF"/>
                </a:solidFill>
                <a:effectLst>
                  <a:glow rad="127000">
                    <a:srgbClr val="000000"/>
                  </a:glow>
                </a:effectLst>
                <a:latin typeface="Calligraph421 BT" panose="03060702050402020204" pitchFamily="66" charset="0"/>
              </a:rPr>
              <a:t>-- John Calvin</a:t>
            </a:r>
          </a:p>
          <a:p>
            <a:pPr algn="r">
              <a:defRPr/>
            </a:pPr>
            <a:r>
              <a:rPr lang="en-US" sz="3000" u="sng" dirty="0">
                <a:solidFill>
                  <a:srgbClr val="FFFFFF"/>
                </a:solidFill>
                <a:effectLst>
                  <a:glow rad="127000">
                    <a:srgbClr val="000000"/>
                  </a:glow>
                </a:effectLst>
                <a:latin typeface="Calligraph421 BT" panose="03060702050402020204" pitchFamily="66" charset="0"/>
              </a:rPr>
              <a:t>Institutes of the Christian Religion</a:t>
            </a:r>
          </a:p>
          <a:p>
            <a:pPr algn="r">
              <a:defRPr/>
            </a:pPr>
            <a:r>
              <a:rPr lang="en-US" sz="3000" dirty="0">
                <a:solidFill>
                  <a:srgbClr val="FFFFFF"/>
                </a:solidFill>
                <a:effectLst>
                  <a:glow rad="127000">
                    <a:srgbClr val="000000"/>
                  </a:glow>
                </a:effectLst>
                <a:latin typeface="Calligraph421 BT" panose="03060702050402020204" pitchFamily="66" charset="0"/>
              </a:rPr>
              <a:t>Book Second, Chapter 1, Paragraph 8</a:t>
            </a:r>
          </a:p>
        </p:txBody>
      </p:sp>
    </p:spTree>
    <p:extLst>
      <p:ext uri="{BB962C8B-B14F-4D97-AF65-F5344CB8AC3E}">
        <p14:creationId xmlns:p14="http://schemas.microsoft.com/office/powerpoint/2010/main" val="352134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3E988764-D120-4AE4-C8DE-DF75ACB5C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3785652"/>
          </a:xfrm>
          <a:prstGeom prst="rect">
            <a:avLst/>
          </a:prstGeom>
          <a:noFill/>
        </p:spPr>
        <p:txBody>
          <a:bodyPr wrap="square" rtlCol="0">
            <a:spAutoFit/>
          </a:bodyPr>
          <a:lstStyle/>
          <a:p>
            <a:pPr marL="914400" indent="-914400">
              <a:buFont typeface="+mj-lt"/>
              <a:buAutoNum type="romanUcPeriod"/>
              <a:defRPr/>
            </a:pPr>
            <a:r>
              <a:rPr lang="en-US" sz="4000" cap="small" dirty="0">
                <a:solidFill>
                  <a:srgbClr val="FFFFFF"/>
                </a:solidFill>
                <a:effectLst>
                  <a:glow rad="127000">
                    <a:schemeClr val="tx1"/>
                  </a:glow>
                  <a:outerShdw blurRad="38100" dist="38100" dir="2700000" algn="tl">
                    <a:srgbClr val="000000">
                      <a:alpha val="43137"/>
                    </a:srgbClr>
                  </a:outerShdw>
                </a:effectLst>
                <a:latin typeface="Calligraph421 BT" panose="03060702050402020204" pitchFamily="66" charset="0"/>
              </a:rPr>
              <a:t>Accountability in Judgment Will Be Personal</a:t>
            </a:r>
          </a:p>
          <a:p>
            <a:pPr marL="1828800" indent="-914400">
              <a:buFont typeface="+mj-lt"/>
              <a:buAutoNum type="alphaUcPeriod"/>
              <a:defRPr/>
            </a:pPr>
            <a:r>
              <a:rPr lang="en-US" sz="4000" dirty="0">
                <a:effectLst>
                  <a:glow rad="127000">
                    <a:schemeClr val="bg1"/>
                  </a:glow>
                </a:effectLst>
                <a:latin typeface="Calligraph421 BT" panose="03060702050402020204" pitchFamily="66" charset="0"/>
              </a:rPr>
              <a:t>2</a:t>
            </a:r>
            <a:r>
              <a:rPr lang="en-US" sz="4000" baseline="30000" dirty="0">
                <a:effectLst>
                  <a:glow rad="127000">
                    <a:schemeClr val="bg1"/>
                  </a:glow>
                </a:effectLst>
                <a:latin typeface="Calligraph421 BT" panose="03060702050402020204" pitchFamily="66" charset="0"/>
              </a:rPr>
              <a:t>nd</a:t>
            </a:r>
            <a:r>
              <a:rPr lang="en-US" sz="4000" dirty="0">
                <a:effectLst>
                  <a:glow rad="127000">
                    <a:schemeClr val="bg1"/>
                  </a:glow>
                </a:effectLst>
                <a:latin typeface="Calligraph421 BT" panose="03060702050402020204" pitchFamily="66" charset="0"/>
              </a:rPr>
              <a:t> Corinthians 5:10;</a:t>
            </a:r>
            <a:br>
              <a:rPr lang="en-US" sz="4000" dirty="0">
                <a:effectLst>
                  <a:glow rad="127000">
                    <a:schemeClr val="bg1"/>
                  </a:glow>
                </a:effectLst>
                <a:latin typeface="Calligraph421 BT" panose="03060702050402020204" pitchFamily="66" charset="0"/>
              </a:rPr>
            </a:br>
            <a:r>
              <a:rPr lang="en-US" sz="4000" dirty="0">
                <a:effectLst>
                  <a:glow rad="127000">
                    <a:schemeClr val="bg1"/>
                  </a:glow>
                </a:effectLst>
                <a:latin typeface="Calligraph421 BT" panose="03060702050402020204" pitchFamily="66" charset="0"/>
              </a:rPr>
              <a:t>Romans 14:12</a:t>
            </a:r>
          </a:p>
          <a:p>
            <a:pPr marL="1828800" indent="-914400">
              <a:buFont typeface="+mj-lt"/>
              <a:buAutoNum type="alphaUcPeriod"/>
              <a:defRPr/>
            </a:pPr>
            <a:r>
              <a:rPr lang="en-US" sz="4000" dirty="0">
                <a:effectLst>
                  <a:glow rad="127000">
                    <a:schemeClr val="bg1"/>
                  </a:glow>
                </a:effectLst>
                <a:latin typeface="Calligraph421 BT" panose="03060702050402020204" pitchFamily="66" charset="0"/>
              </a:rPr>
              <a:t>Exodus 32:31-33</a:t>
            </a:r>
          </a:p>
          <a:p>
            <a:pPr marL="1828800" indent="-914400">
              <a:buFont typeface="+mj-lt"/>
              <a:buAutoNum type="alphaUcPeriod"/>
              <a:defRPr/>
            </a:pPr>
            <a:r>
              <a:rPr lang="en-US" sz="4000" dirty="0">
                <a:effectLst>
                  <a:glow rad="127000">
                    <a:schemeClr val="bg1"/>
                  </a:glow>
                </a:effectLst>
                <a:latin typeface="Calligraph421 BT" panose="03060702050402020204" pitchFamily="66" charset="0"/>
              </a:rPr>
              <a:t>Deuteronomy 24:16</a:t>
            </a:r>
          </a:p>
        </p:txBody>
      </p:sp>
    </p:spTree>
    <p:extLst>
      <p:ext uri="{BB962C8B-B14F-4D97-AF65-F5344CB8AC3E}">
        <p14:creationId xmlns:p14="http://schemas.microsoft.com/office/powerpoint/2010/main" val="12650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0CA104F9-50B2-2A09-E5A2-9F25E0E3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2554545"/>
          </a:xfrm>
          <a:prstGeom prst="rect">
            <a:avLst/>
          </a:prstGeom>
          <a:noFill/>
        </p:spPr>
        <p:txBody>
          <a:bodyPr wrap="square" rtlCol="0">
            <a:spAutoFit/>
          </a:bodyPr>
          <a:lstStyle/>
          <a:p>
            <a:pPr marL="914400" indent="-914400">
              <a:buFont typeface="+mj-lt"/>
              <a:buAutoNum type="romanUcPeriod" startAt="2"/>
              <a:defRPr/>
            </a:pPr>
            <a:r>
              <a:rPr lang="en-US" sz="4000" cap="small" dirty="0">
                <a:solidFill>
                  <a:srgbClr val="FFFFFF"/>
                </a:solidFill>
                <a:effectLst>
                  <a:glow rad="127000">
                    <a:srgbClr val="000000"/>
                  </a:glow>
                </a:effectLst>
                <a:latin typeface="Calligraph421 BT" panose="03060702050402020204" pitchFamily="66" charset="0"/>
              </a:rPr>
              <a:t>Sinfulness Is Not an Inherent Quality</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Ezekiel 18:1-20</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Psalm 51:5; Acts 2:8</a:t>
            </a:r>
          </a:p>
        </p:txBody>
      </p:sp>
    </p:spTree>
    <p:extLst>
      <p:ext uri="{BB962C8B-B14F-4D97-AF65-F5344CB8AC3E}">
        <p14:creationId xmlns:p14="http://schemas.microsoft.com/office/powerpoint/2010/main" val="18627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6D719C08-C66E-5A05-D88B-B5BA728B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2554545"/>
          </a:xfrm>
          <a:prstGeom prst="rect">
            <a:avLst/>
          </a:prstGeom>
          <a:noFill/>
        </p:spPr>
        <p:txBody>
          <a:bodyPr wrap="square" rtlCol="0">
            <a:spAutoFit/>
          </a:bodyPr>
          <a:lstStyle/>
          <a:p>
            <a:pPr marL="914400" indent="-914400">
              <a:buFont typeface="+mj-lt"/>
              <a:buAutoNum type="romanUcPeriod" startAt="3"/>
              <a:defRPr/>
            </a:pPr>
            <a:r>
              <a:rPr lang="en-US" sz="4000" cap="small" dirty="0">
                <a:solidFill>
                  <a:srgbClr val="FFFFFF"/>
                </a:solidFill>
                <a:effectLst>
                  <a:glow rad="127000">
                    <a:srgbClr val="000000"/>
                  </a:glow>
                </a:effectLst>
                <a:latin typeface="Calligraph421 BT" panose="03060702050402020204" pitchFamily="66" charset="0"/>
              </a:rPr>
              <a:t>Sin Has a Different Source</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James 1:13-15</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Peter 1:18</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5:12; Ecclesiastes 7:29</a:t>
            </a:r>
          </a:p>
        </p:txBody>
      </p:sp>
    </p:spTree>
    <p:extLst>
      <p:ext uri="{BB962C8B-B14F-4D97-AF65-F5344CB8AC3E}">
        <p14:creationId xmlns:p14="http://schemas.microsoft.com/office/powerpoint/2010/main" val="7476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441EC9EB-CB39-4902-DCE1-68B8F3ED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799" y="1"/>
            <a:ext cx="8835773"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798" y="1015662"/>
            <a:ext cx="8835774" cy="1938992"/>
          </a:xfrm>
          <a:prstGeom prst="rect">
            <a:avLst/>
          </a:prstGeom>
          <a:noFill/>
        </p:spPr>
        <p:txBody>
          <a:bodyPr wrap="square" rtlCol="0">
            <a:spAutoFit/>
          </a:bodyPr>
          <a:lstStyle/>
          <a:p>
            <a:pPr marL="914400" indent="-914400">
              <a:buFont typeface="+mj-lt"/>
              <a:buAutoNum type="romanUcPeriod" startAt="4"/>
              <a:defRPr/>
            </a:pPr>
            <a:r>
              <a:rPr lang="en-US" sz="4000" cap="small" dirty="0">
                <a:solidFill>
                  <a:srgbClr val="FFFFFF"/>
                </a:solidFill>
                <a:effectLst>
                  <a:glow rad="127000">
                    <a:srgbClr val="000000"/>
                  </a:glow>
                </a:effectLst>
                <a:latin typeface="Calligraph421 BT" panose="03060702050402020204" pitchFamily="66" charset="0"/>
              </a:rPr>
              <a:t>Sin Is Clearly Defined</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John 3:4</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James 4:17</a:t>
            </a:r>
          </a:p>
        </p:txBody>
      </p:sp>
    </p:spTree>
    <p:extLst>
      <p:ext uri="{BB962C8B-B14F-4D97-AF65-F5344CB8AC3E}">
        <p14:creationId xmlns:p14="http://schemas.microsoft.com/office/powerpoint/2010/main" val="416754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5CE11366-81B1-47F1-999B-78C8C6D74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799" y="1"/>
            <a:ext cx="8835773"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798" y="1015663"/>
            <a:ext cx="8839201" cy="3170099"/>
          </a:xfrm>
          <a:prstGeom prst="rect">
            <a:avLst/>
          </a:prstGeom>
          <a:noFill/>
        </p:spPr>
        <p:txBody>
          <a:bodyPr wrap="square" rtlCol="0">
            <a:spAutoFit/>
          </a:bodyPr>
          <a:lstStyle/>
          <a:p>
            <a:pPr marL="914400" indent="-914400">
              <a:buFont typeface="+mj-lt"/>
              <a:buAutoNum type="romanUcPeriod" startAt="5"/>
              <a:defRPr/>
            </a:pPr>
            <a:r>
              <a:rPr lang="en-US" sz="4000" cap="small" dirty="0">
                <a:solidFill>
                  <a:srgbClr val="FFFFFF"/>
                </a:solidFill>
                <a:effectLst>
                  <a:glow rad="127000">
                    <a:srgbClr val="000000"/>
                  </a:glow>
                </a:effectLst>
                <a:latin typeface="Calligraph421 BT" panose="03060702050402020204" pitchFamily="66" charset="0"/>
              </a:rPr>
              <a:t>The Soul of a Newborn Does Not Belong to Satan</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Ezekiel 18:4</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Hebrews 12:9</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Ecclesiastes 12:7</a:t>
            </a:r>
          </a:p>
        </p:txBody>
      </p:sp>
    </p:spTree>
    <p:extLst>
      <p:ext uri="{BB962C8B-B14F-4D97-AF65-F5344CB8AC3E}">
        <p14:creationId xmlns:p14="http://schemas.microsoft.com/office/powerpoint/2010/main" val="1013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0F455E97-AC0B-F114-AFA4-FAED8E2FA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5016758"/>
          </a:xfrm>
          <a:prstGeom prst="rect">
            <a:avLst/>
          </a:prstGeom>
          <a:noFill/>
        </p:spPr>
        <p:txBody>
          <a:bodyPr wrap="square" rtlCol="0">
            <a:spAutoFit/>
          </a:bodyPr>
          <a:lstStyle/>
          <a:p>
            <a:pPr marL="914400" indent="-914400">
              <a:buFont typeface="+mj-lt"/>
              <a:buAutoNum type="romanUcPeriod" startAt="6"/>
              <a:defRPr/>
            </a:pPr>
            <a:r>
              <a:rPr lang="en-US" sz="4000" cap="small" dirty="0">
                <a:solidFill>
                  <a:srgbClr val="FFFFFF"/>
                </a:solidFill>
                <a:effectLst>
                  <a:glow rad="127000">
                    <a:srgbClr val="000000"/>
                  </a:glow>
                </a:effectLst>
                <a:latin typeface="Calligraph421 BT" panose="03060702050402020204" pitchFamily="66" charset="0"/>
              </a:rPr>
              <a:t>Children Are Innocent</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Luke 18:15-16</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Matthew 18:1-3</a:t>
            </a:r>
          </a:p>
          <a:p>
            <a:pPr marL="1828800" indent="-914400">
              <a:buFont typeface="+mj-lt"/>
              <a:buAutoNum type="alphaUcPeriod"/>
            </a:pPr>
            <a:r>
              <a:rPr lang="en-US" sz="4000" dirty="0">
                <a:solidFill>
                  <a:srgbClr val="000000"/>
                </a:solidFill>
                <a:effectLst>
                  <a:glow rad="127000">
                    <a:srgbClr val="FFFFFF"/>
                  </a:glow>
                </a:effectLst>
                <a:latin typeface="Calligraph421 BT" panose="03060702050402020204" pitchFamily="66" charset="0"/>
              </a:rPr>
              <a:t>John 3:3; 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Corinthians 14:20; Ephesians 5:1</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Romans 7:9-11; 9:11; Deuteronomy 1:34-39</a:t>
            </a:r>
          </a:p>
          <a:p>
            <a:pPr marL="1828800" indent="-914400">
              <a:buFont typeface="+mj-lt"/>
              <a:buAutoNum type="alphaUcPeriod"/>
            </a:pPr>
            <a:r>
              <a:rPr lang="en-US" sz="4000" dirty="0">
                <a:solidFill>
                  <a:srgbClr val="000000"/>
                </a:solidFill>
                <a:effectLst>
                  <a:glow rad="127000">
                    <a:srgbClr val="FFFFFF"/>
                  </a:glow>
                </a:effectLst>
                <a:latin typeface="Calligraph421 BT" panose="03060702050402020204" pitchFamily="66" charset="0"/>
              </a:rPr>
              <a:t>2</a:t>
            </a:r>
            <a:r>
              <a:rPr lang="en-US" sz="4000" baseline="30000" dirty="0">
                <a:solidFill>
                  <a:srgbClr val="000000"/>
                </a:solidFill>
                <a:effectLst>
                  <a:glow rad="127000">
                    <a:srgbClr val="FFFFFF"/>
                  </a:glow>
                </a:effectLst>
                <a:latin typeface="Calligraph421 BT" panose="03060702050402020204" pitchFamily="66" charset="0"/>
              </a:rPr>
              <a:t>nd</a:t>
            </a:r>
            <a:r>
              <a:rPr lang="en-US" sz="4000" dirty="0">
                <a:solidFill>
                  <a:srgbClr val="000000"/>
                </a:solidFill>
                <a:effectLst>
                  <a:glow rad="127000">
                    <a:srgbClr val="FFFFFF"/>
                  </a:glow>
                </a:effectLst>
                <a:latin typeface="Calligraph421 BT" panose="03060702050402020204" pitchFamily="66" charset="0"/>
              </a:rPr>
              <a:t> Samuel 12:22-23</a:t>
            </a:r>
          </a:p>
        </p:txBody>
      </p:sp>
    </p:spTree>
    <p:extLst>
      <p:ext uri="{BB962C8B-B14F-4D97-AF65-F5344CB8AC3E}">
        <p14:creationId xmlns:p14="http://schemas.microsoft.com/office/powerpoint/2010/main" val="23357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C49344C3-9822-F648-C00F-6D54AB998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2"/>
            <a:ext cx="8839200" cy="3785652"/>
          </a:xfrm>
          <a:prstGeom prst="rect">
            <a:avLst/>
          </a:prstGeom>
          <a:noFill/>
        </p:spPr>
        <p:txBody>
          <a:bodyPr wrap="square" rtlCol="0">
            <a:spAutoFit/>
          </a:bodyPr>
          <a:lstStyle/>
          <a:p>
            <a:pPr marL="914400" indent="-914400">
              <a:buFont typeface="+mj-lt"/>
              <a:buAutoNum type="romanUcPeriod" startAt="7"/>
              <a:defRPr/>
            </a:pPr>
            <a:r>
              <a:rPr lang="en-US" sz="4000" cap="small" dirty="0">
                <a:solidFill>
                  <a:srgbClr val="FFFFFF"/>
                </a:solidFill>
                <a:effectLst>
                  <a:glow rad="127000">
                    <a:srgbClr val="000000"/>
                  </a:glow>
                </a:effectLst>
                <a:latin typeface="Calligraph421 BT" panose="03060702050402020204" pitchFamily="66" charset="0"/>
              </a:rPr>
              <a:t>Sin Begins in Youth, Not Birth or Earlier</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Genesis 8:21; Jeremiah 3:25; Psalm 25:7</a:t>
            </a:r>
          </a:p>
          <a:p>
            <a:pPr marL="1828800" indent="-914400">
              <a:buFont typeface="+mj-lt"/>
              <a:buAutoNum type="alphaUcPeriod"/>
              <a:defRPr/>
            </a:pPr>
            <a:r>
              <a:rPr lang="en-US" sz="4000" dirty="0">
                <a:solidFill>
                  <a:srgbClr val="000000"/>
                </a:solidFill>
                <a:effectLst>
                  <a:glow rad="127000">
                    <a:srgbClr val="FFFFFF"/>
                  </a:glow>
                </a:effectLst>
                <a:latin typeface="Calligraph421 BT" panose="03060702050402020204" pitchFamily="66" charset="0"/>
              </a:rPr>
              <a:t>Proverbs 5:18; Psalm 127:4;</a:t>
            </a:r>
            <a:br>
              <a:rPr lang="en-US" sz="4000" dirty="0">
                <a:solidFill>
                  <a:srgbClr val="000000"/>
                </a:solidFill>
                <a:effectLst>
                  <a:glow rad="127000">
                    <a:srgbClr val="FFFFFF"/>
                  </a:glow>
                </a:effectLst>
                <a:latin typeface="Calligraph421 BT" panose="03060702050402020204" pitchFamily="66" charset="0"/>
              </a:rPr>
            </a:br>
            <a:r>
              <a:rPr lang="en-US" sz="4000" dirty="0">
                <a:solidFill>
                  <a:srgbClr val="000000"/>
                </a:solidFill>
                <a:effectLst>
                  <a:glow rad="127000">
                    <a:srgbClr val="FFFFFF"/>
                  </a:glow>
                </a:effectLst>
                <a:latin typeface="Calligraph421 BT" panose="03060702050402020204" pitchFamily="66" charset="0"/>
              </a:rPr>
              <a:t>1</a:t>
            </a:r>
            <a:r>
              <a:rPr lang="en-US" sz="4000" baseline="30000" dirty="0">
                <a:solidFill>
                  <a:srgbClr val="000000"/>
                </a:solidFill>
                <a:effectLst>
                  <a:glow rad="127000">
                    <a:srgbClr val="FFFFFF"/>
                  </a:glow>
                </a:effectLst>
                <a:latin typeface="Calligraph421 BT" panose="03060702050402020204" pitchFamily="66" charset="0"/>
              </a:rPr>
              <a:t>st</a:t>
            </a:r>
            <a:r>
              <a:rPr lang="en-US" sz="4000" dirty="0">
                <a:solidFill>
                  <a:srgbClr val="000000"/>
                </a:solidFill>
                <a:effectLst>
                  <a:glow rad="127000">
                    <a:srgbClr val="FFFFFF"/>
                  </a:glow>
                </a:effectLst>
                <a:latin typeface="Calligraph421 BT" panose="03060702050402020204" pitchFamily="66" charset="0"/>
              </a:rPr>
              <a:t> Timothy 4:12</a:t>
            </a:r>
          </a:p>
        </p:txBody>
      </p:sp>
    </p:spTree>
    <p:extLst>
      <p:ext uri="{BB962C8B-B14F-4D97-AF65-F5344CB8AC3E}">
        <p14:creationId xmlns:p14="http://schemas.microsoft.com/office/powerpoint/2010/main" val="31203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97C23A50-5232-1E88-52B4-C152ADE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10"/>
            <a:ext cx="8839200" cy="938719"/>
          </a:xfrm>
          <a:prstGeom prst="rect">
            <a:avLst/>
          </a:prstGeom>
          <a:noFill/>
        </p:spPr>
        <p:txBody>
          <a:bodyPr wrap="square" rtlCol="0">
            <a:spAutoFit/>
          </a:bodyPr>
          <a:lstStyle/>
          <a:p>
            <a:pPr lvl="0" eaLnBrk="1" fontAlgn="auto" hangingPunct="1">
              <a:spcBef>
                <a:spcPts val="0"/>
              </a:spcBef>
              <a:spcAft>
                <a:spcPts val="0"/>
              </a:spcAft>
              <a:defRPr/>
            </a:pPr>
            <a:r>
              <a:rPr lang="en-US" sz="5500" dirty="0">
                <a:solidFill>
                  <a:srgbClr val="C0504D"/>
                </a:solidFill>
                <a:effectLst>
                  <a:glow rad="127000">
                    <a:schemeClr val="tx1"/>
                  </a:glow>
                  <a:outerShdw blurRad="38100" dist="38100" dir="2700000" algn="tl">
                    <a:srgbClr val="000000">
                      <a:alpha val="43137"/>
                    </a:srgbClr>
                  </a:outerShdw>
                </a:effectLst>
                <a:latin typeface="Calligraph421 BT" panose="03060702050402020204" pitchFamily="66" charset="0"/>
              </a:rPr>
              <a:t>T</a:t>
            </a:r>
            <a:r>
              <a:rPr lang="en-US" sz="5500" dirty="0">
                <a:solidFill>
                  <a:schemeClr val="bg1"/>
                </a:solidFill>
                <a:effectLst>
                  <a:glow rad="127000">
                    <a:schemeClr val="tx1"/>
                  </a:glow>
                  <a:outerShdw blurRad="38100" dist="38100" dir="2700000" algn="tl">
                    <a:srgbClr val="000000">
                      <a:alpha val="43137"/>
                    </a:srgbClr>
                  </a:outerShdw>
                </a:effectLst>
                <a:latin typeface="Calligraph421 BT" panose="03060702050402020204" pitchFamily="66" charset="0"/>
              </a:rPr>
              <a:t>otal Hereditary Depravity</a:t>
            </a:r>
          </a:p>
        </p:txBody>
      </p:sp>
    </p:spTree>
    <p:extLst>
      <p:ext uri="{BB962C8B-B14F-4D97-AF65-F5344CB8AC3E}">
        <p14:creationId xmlns:p14="http://schemas.microsoft.com/office/powerpoint/2010/main" val="44686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5AEAB234-DCB2-449F-6CD2-66133CB6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1785104"/>
          </a:xfrm>
          <a:prstGeom prst="rect">
            <a:avLst/>
          </a:prstGeom>
          <a:noFill/>
        </p:spPr>
        <p:txBody>
          <a:bodyPr wrap="square" rtlCol="0">
            <a:spAutoFit/>
          </a:bodyPr>
          <a:lstStyle/>
          <a:p>
            <a:pPr>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T</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otal Hereditary Depravity</a:t>
            </a:r>
          </a:p>
          <a:p>
            <a:pPr>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U</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nconditional Election</a:t>
            </a:r>
          </a:p>
        </p:txBody>
      </p:sp>
    </p:spTree>
    <p:extLst>
      <p:ext uri="{BB962C8B-B14F-4D97-AF65-F5344CB8AC3E}">
        <p14:creationId xmlns:p14="http://schemas.microsoft.com/office/powerpoint/2010/main" val="342391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5474AF44-732C-B13B-9934-FD9ECCCFF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2631490"/>
          </a:xfrm>
          <a:prstGeom prst="rect">
            <a:avLst/>
          </a:prstGeom>
          <a:noFill/>
        </p:spPr>
        <p:txBody>
          <a:bodyPr wrap="square" rtlCol="0">
            <a:spAutoFit/>
          </a:bodyPr>
          <a:lstStyle/>
          <a:p>
            <a:pPr>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T</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otal Hereditary Depravity</a:t>
            </a:r>
          </a:p>
          <a:p>
            <a:pPr>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U</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nconditional Election</a:t>
            </a:r>
          </a:p>
          <a:p>
            <a:pPr>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L</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imited Atonement</a:t>
            </a:r>
          </a:p>
        </p:txBody>
      </p:sp>
    </p:spTree>
    <p:extLst>
      <p:ext uri="{BB962C8B-B14F-4D97-AF65-F5344CB8AC3E}">
        <p14:creationId xmlns:p14="http://schemas.microsoft.com/office/powerpoint/2010/main" val="45541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D1948B50-53FF-F21B-1E5F-F7001E42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09"/>
            <a:ext cx="8839200" cy="3477875"/>
          </a:xfrm>
          <a:prstGeom prst="rect">
            <a:avLst/>
          </a:prstGeom>
          <a:noFill/>
        </p:spPr>
        <p:txBody>
          <a:bodyPr wrap="square" rtlCol="0">
            <a:spAutoFit/>
          </a:bodyPr>
          <a:lstStyle/>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T</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otal Hereditary Depravity</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U</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nconditional Election</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L</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imited Atonement</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I</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rresistible Grace</a:t>
            </a:r>
          </a:p>
        </p:txBody>
      </p:sp>
    </p:spTree>
    <p:extLst>
      <p:ext uri="{BB962C8B-B14F-4D97-AF65-F5344CB8AC3E}">
        <p14:creationId xmlns:p14="http://schemas.microsoft.com/office/powerpoint/2010/main" val="349852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41ABB115-C9D6-8846-A714-095DF2B24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10"/>
            <a:ext cx="8839200" cy="4324261"/>
          </a:xfrm>
          <a:prstGeom prst="rect">
            <a:avLst/>
          </a:prstGeom>
          <a:noFill/>
        </p:spPr>
        <p:txBody>
          <a:bodyPr wrap="square" rtlCol="0">
            <a:spAutoFit/>
          </a:bodyPr>
          <a:lstStyle/>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T</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otal Hereditary Depravity</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U</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nconditional Election</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L</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imited Atonement</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I</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rresistible Grace</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P</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erseverance of the Saints</a:t>
            </a:r>
          </a:p>
        </p:txBody>
      </p:sp>
    </p:spTree>
    <p:extLst>
      <p:ext uri="{BB962C8B-B14F-4D97-AF65-F5344CB8AC3E}">
        <p14:creationId xmlns:p14="http://schemas.microsoft.com/office/powerpoint/2010/main" val="313320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nk tulip in a glass with water and petals&#10;&#10;AI-generated content may be incorrect.">
            <a:extLst>
              <a:ext uri="{FF2B5EF4-FFF2-40B4-BE49-F238E27FC236}">
                <a16:creationId xmlns:a16="http://schemas.microsoft.com/office/drawing/2014/main" id="{3CB0D35F-C937-217A-6376-82DE3B787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074510"/>
            <a:ext cx="8763000" cy="4324261"/>
          </a:xfrm>
          <a:prstGeom prst="rect">
            <a:avLst/>
          </a:prstGeom>
          <a:noFill/>
        </p:spPr>
        <p:txBody>
          <a:bodyPr wrap="square" rtlCol="0">
            <a:spAutoFit/>
          </a:bodyPr>
          <a:lstStyle/>
          <a:p>
            <a:pPr algn="just">
              <a:defRPr/>
            </a:pPr>
            <a:r>
              <a:rPr lang="en-US" sz="5500" dirty="0">
                <a:solidFill>
                  <a:srgbClr val="C0504D"/>
                </a:solidFill>
                <a:effectLst>
                  <a:glow rad="127000">
                    <a:schemeClr val="bg1"/>
                  </a:glow>
                  <a:outerShdw blurRad="38100" dist="38100" dir="2700000" algn="tl">
                    <a:srgbClr val="000000">
                      <a:alpha val="43137"/>
                    </a:srgbClr>
                  </a:outerShdw>
                </a:effectLst>
                <a:latin typeface="Calligraph421 BT" panose="03060702050402020204" pitchFamily="66" charset="0"/>
              </a:rPr>
              <a:t>Total Hereditary Depravity</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U</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nconditional Election</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L</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imited Atonement</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I</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rresistible Grace</a:t>
            </a:r>
          </a:p>
          <a:p>
            <a:pPr algn="just">
              <a:defRPr/>
            </a:pPr>
            <a:r>
              <a:rPr lang="en-US" sz="5500" dirty="0">
                <a:solidFill>
                  <a:srgbClr val="C0504D"/>
                </a:solidFill>
                <a:effectLst>
                  <a:glow rad="127000">
                    <a:srgbClr val="000000"/>
                  </a:glow>
                  <a:outerShdw blurRad="38100" dist="38100" dir="2700000" algn="tl">
                    <a:srgbClr val="000000">
                      <a:alpha val="43137"/>
                    </a:srgbClr>
                  </a:outerShdw>
                </a:effectLst>
                <a:latin typeface="Calligraph421 BT" panose="03060702050402020204" pitchFamily="66" charset="0"/>
              </a:rPr>
              <a:t>P</a:t>
            </a:r>
            <a:r>
              <a:rPr lang="en-US" sz="5500" dirty="0">
                <a:solidFill>
                  <a:srgbClr val="FFFFFF"/>
                </a:solidFill>
                <a:effectLst>
                  <a:glow rad="127000">
                    <a:srgbClr val="000000"/>
                  </a:glow>
                  <a:outerShdw blurRad="38100" dist="38100" dir="2700000" algn="tl">
                    <a:srgbClr val="000000">
                      <a:alpha val="43137"/>
                    </a:srgbClr>
                  </a:outerShdw>
                </a:effectLst>
                <a:latin typeface="Calligraph421 BT" panose="03060702050402020204" pitchFamily="66" charset="0"/>
              </a:rPr>
              <a:t>erseverance of the Saints</a:t>
            </a:r>
          </a:p>
        </p:txBody>
      </p:sp>
    </p:spTree>
    <p:extLst>
      <p:ext uri="{BB962C8B-B14F-4D97-AF65-F5344CB8AC3E}">
        <p14:creationId xmlns:p14="http://schemas.microsoft.com/office/powerpoint/2010/main" val="238866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558F9633-810E-28F7-21C8-EBBC4A74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800"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200" cy="4555093"/>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“All of us, therefore, descending from an impure seed, come into the world tainted with the contagion of sin. Nay, before we behold the light of the sun we are in God’s sight defiled and polluted.”</a:t>
            </a:r>
          </a:p>
          <a:p>
            <a:pPr algn="r">
              <a:defRPr/>
            </a:pPr>
            <a:r>
              <a:rPr lang="en-US" sz="3000" dirty="0">
                <a:solidFill>
                  <a:srgbClr val="FFFFFF"/>
                </a:solidFill>
                <a:effectLst>
                  <a:glow rad="127000">
                    <a:srgbClr val="000000"/>
                  </a:glow>
                </a:effectLst>
                <a:latin typeface="Calligraph421 BT" panose="03060702050402020204" pitchFamily="66" charset="0"/>
              </a:rPr>
              <a:t>-- John Calvin</a:t>
            </a:r>
          </a:p>
          <a:p>
            <a:pPr algn="r">
              <a:defRPr/>
            </a:pPr>
            <a:r>
              <a:rPr lang="en-US" sz="3000" u="sng" dirty="0">
                <a:solidFill>
                  <a:srgbClr val="FFFFFF"/>
                </a:solidFill>
                <a:effectLst>
                  <a:glow rad="127000">
                    <a:srgbClr val="000000"/>
                  </a:glow>
                </a:effectLst>
                <a:latin typeface="Calligraph421 BT" panose="03060702050402020204" pitchFamily="66" charset="0"/>
              </a:rPr>
              <a:t>Institutes of the Christian Religion</a:t>
            </a:r>
          </a:p>
          <a:p>
            <a:pPr algn="r">
              <a:defRPr/>
            </a:pPr>
            <a:r>
              <a:rPr lang="en-US" sz="3000" dirty="0">
                <a:solidFill>
                  <a:srgbClr val="FFFFFF"/>
                </a:solidFill>
                <a:effectLst>
                  <a:glow rad="127000">
                    <a:srgbClr val="000000"/>
                  </a:glow>
                </a:effectLst>
                <a:latin typeface="Calligraph421 BT" panose="03060702050402020204" pitchFamily="66" charset="0"/>
              </a:rPr>
              <a:t>Book Second, Chapter 1, Paragraph 5</a:t>
            </a:r>
          </a:p>
        </p:txBody>
      </p:sp>
    </p:spTree>
    <p:extLst>
      <p:ext uri="{BB962C8B-B14F-4D97-AF65-F5344CB8AC3E}">
        <p14:creationId xmlns:p14="http://schemas.microsoft.com/office/powerpoint/2010/main" val="136690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nk tulip in a glass with water and petals&#10;&#10;AI-generated content may be incorrect.">
            <a:extLst>
              <a:ext uri="{FF2B5EF4-FFF2-40B4-BE49-F238E27FC236}">
                <a16:creationId xmlns:a16="http://schemas.microsoft.com/office/drawing/2014/main" id="{03F166B1-4201-85DF-F76C-6DE60A6AB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2F4D270F-DEC2-470F-8251-BEB7FA192555}"/>
              </a:ext>
            </a:extLst>
          </p:cNvPr>
          <p:cNvSpPr txBox="1"/>
          <p:nvPr/>
        </p:nvSpPr>
        <p:spPr>
          <a:xfrm>
            <a:off x="3352799" y="1"/>
            <a:ext cx="8839200" cy="938719"/>
          </a:xfrm>
          <a:prstGeom prst="rect">
            <a:avLst/>
          </a:prstGeom>
          <a:noFill/>
        </p:spPr>
        <p:txBody>
          <a:bodyPr wrap="square" rtlCol="0">
            <a:spAutoFit/>
          </a:bodyPr>
          <a:lstStyle/>
          <a:p>
            <a:pPr>
              <a:defRPr/>
            </a:pPr>
            <a:r>
              <a:rPr lang="en-US" sz="5500" dirty="0">
                <a:solidFill>
                  <a:srgbClr val="C0504D"/>
                </a:solidFill>
                <a:effectLst>
                  <a:glow rad="190500">
                    <a:schemeClr val="bg1"/>
                  </a:glow>
                  <a:outerShdw blurRad="38100" dist="38100" dir="2700000" algn="tl">
                    <a:srgbClr val="000000">
                      <a:alpha val="43137"/>
                    </a:srgbClr>
                  </a:outerShdw>
                </a:effectLst>
                <a:latin typeface="Calligraph421 BT" panose="03060702050402020204" pitchFamily="66" charset="0"/>
              </a:rPr>
              <a:t>Total Hereditary Depravity</a:t>
            </a:r>
          </a:p>
        </p:txBody>
      </p:sp>
      <p:sp>
        <p:nvSpPr>
          <p:cNvPr id="2" name="TextBox 1">
            <a:extLst>
              <a:ext uri="{FF2B5EF4-FFF2-40B4-BE49-F238E27FC236}">
                <a16:creationId xmlns:a16="http://schemas.microsoft.com/office/drawing/2014/main" id="{AB49D36C-E2F9-4857-BAF9-E602B8EE8123}"/>
              </a:ext>
            </a:extLst>
          </p:cNvPr>
          <p:cNvSpPr txBox="1"/>
          <p:nvPr/>
        </p:nvSpPr>
        <p:spPr>
          <a:xfrm>
            <a:off x="3352800" y="1015663"/>
            <a:ext cx="8839199" cy="5786199"/>
          </a:xfrm>
          <a:prstGeom prst="rect">
            <a:avLst/>
          </a:prstGeom>
          <a:noFill/>
        </p:spPr>
        <p:txBody>
          <a:bodyPr wrap="square" rtlCol="0">
            <a:spAutoFit/>
          </a:bodyPr>
          <a:lstStyle/>
          <a:p>
            <a:pPr>
              <a:defRPr/>
            </a:pPr>
            <a:r>
              <a:rPr lang="en-US" sz="4000" dirty="0">
                <a:solidFill>
                  <a:srgbClr val="FFFFFF"/>
                </a:solidFill>
                <a:effectLst>
                  <a:glow rad="127000">
                    <a:srgbClr val="000000"/>
                  </a:glow>
                </a:effectLst>
                <a:latin typeface="Calligraph421 BT" panose="03060702050402020204" pitchFamily="66" charset="0"/>
              </a:rPr>
              <a:t>“We thus see that the impurity of parents is transmitted to their children, so that all, without exception, are originally depraved. The commencement of this depravity will not be found until we ascend to the first parent of all as the fountainhead…</a:t>
            </a:r>
          </a:p>
          <a:p>
            <a:pPr algn="r">
              <a:defRPr/>
            </a:pPr>
            <a:r>
              <a:rPr lang="en-US" sz="3000" dirty="0">
                <a:solidFill>
                  <a:srgbClr val="FFFFFF"/>
                </a:solidFill>
                <a:effectLst>
                  <a:glow rad="127000">
                    <a:srgbClr val="000000"/>
                  </a:glow>
                </a:effectLst>
                <a:latin typeface="Calligraph421 BT" panose="03060702050402020204" pitchFamily="66" charset="0"/>
              </a:rPr>
              <a:t>-- John Calvin</a:t>
            </a:r>
          </a:p>
          <a:p>
            <a:pPr algn="r">
              <a:defRPr/>
            </a:pPr>
            <a:r>
              <a:rPr lang="en-US" sz="3000" u="sng" dirty="0">
                <a:solidFill>
                  <a:srgbClr val="FFFFFF"/>
                </a:solidFill>
                <a:effectLst>
                  <a:glow rad="127000">
                    <a:srgbClr val="000000"/>
                  </a:glow>
                </a:effectLst>
                <a:latin typeface="Calligraph421 BT" panose="03060702050402020204" pitchFamily="66" charset="0"/>
              </a:rPr>
              <a:t>Institutes of the Christian Religion</a:t>
            </a:r>
          </a:p>
          <a:p>
            <a:pPr algn="r">
              <a:defRPr/>
            </a:pPr>
            <a:r>
              <a:rPr lang="en-US" sz="3000" dirty="0">
                <a:solidFill>
                  <a:srgbClr val="FFFFFF"/>
                </a:solidFill>
                <a:effectLst>
                  <a:glow rad="127000">
                    <a:srgbClr val="000000"/>
                  </a:glow>
                </a:effectLst>
                <a:latin typeface="Calligraph421 BT" panose="03060702050402020204" pitchFamily="66" charset="0"/>
              </a:rPr>
              <a:t>Book Second, Chapter 1, Paragraph 6</a:t>
            </a:r>
          </a:p>
        </p:txBody>
      </p:sp>
    </p:spTree>
    <p:extLst>
      <p:ext uri="{BB962C8B-B14F-4D97-AF65-F5344CB8AC3E}">
        <p14:creationId xmlns:p14="http://schemas.microsoft.com/office/powerpoint/2010/main" val="910790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Riesling" pitchFamily="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Riesling" pitchFamily="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516</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Calligraph421 BT</vt:lpstr>
      <vt:lpstr>Riesling</vt:lpstr>
      <vt:lpstr>Default Design</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Dockens</dc:creator>
  <cp:lastModifiedBy>Bryan Dockens</cp:lastModifiedBy>
  <cp:revision>1563</cp:revision>
  <dcterms:created xsi:type="dcterms:W3CDTF">2021-01-24T07:03:15Z</dcterms:created>
  <dcterms:modified xsi:type="dcterms:W3CDTF">2026-01-03T05:32:43Z</dcterms:modified>
</cp:coreProperties>
</file>