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0"/>
  </p:notesMasterIdLst>
  <p:sldIdLst>
    <p:sldId id="14223" r:id="rId2"/>
    <p:sldId id="11852" r:id="rId3"/>
    <p:sldId id="11851" r:id="rId4"/>
    <p:sldId id="11850" r:id="rId5"/>
    <p:sldId id="11849" r:id="rId6"/>
    <p:sldId id="14282" r:id="rId7"/>
    <p:sldId id="11847" r:id="rId8"/>
    <p:sldId id="11891" r:id="rId9"/>
    <p:sldId id="14224" r:id="rId10"/>
    <p:sldId id="14281" r:id="rId11"/>
    <p:sldId id="14226" r:id="rId12"/>
    <p:sldId id="11886" r:id="rId13"/>
    <p:sldId id="11887" r:id="rId14"/>
    <p:sldId id="11888" r:id="rId15"/>
    <p:sldId id="11895" r:id="rId16"/>
    <p:sldId id="11889" r:id="rId17"/>
    <p:sldId id="11890" r:id="rId18"/>
    <p:sldId id="142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3300"/>
    <a:srgbClr val="CC6600"/>
    <a:srgbClr val="663300"/>
    <a:srgbClr val="996633"/>
    <a:srgbClr val="FF5733"/>
    <a:srgbClr val="B7DEE8"/>
    <a:srgbClr val="333300"/>
    <a:srgbClr val="C3D69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8" autoAdjust="0"/>
    <p:restoredTop sz="94660"/>
  </p:normalViewPr>
  <p:slideViewPr>
    <p:cSldViewPr snapToGrid="0">
      <p:cViewPr varScale="1">
        <p:scale>
          <a:sx n="107" d="100"/>
          <a:sy n="107" d="100"/>
        </p:scale>
        <p:origin x="4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64F4-E7D7-46D3-90A7-FEEC4034C0D7}"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E70CE-8525-4B1D-B070-76B9766C06A5}" type="slidenum">
              <a:rPr lang="en-US" smtClean="0"/>
              <a:t>‹#›</a:t>
            </a:fld>
            <a:endParaRPr lang="en-US"/>
          </a:p>
        </p:txBody>
      </p:sp>
    </p:spTree>
    <p:extLst>
      <p:ext uri="{BB962C8B-B14F-4D97-AF65-F5344CB8AC3E}">
        <p14:creationId xmlns:p14="http://schemas.microsoft.com/office/powerpoint/2010/main" val="106933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196881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20D04A-6EF7-4665-B131-E359AC6C5C6A}" type="datetimeFigureOut">
              <a:rPr lang="en-US" smtClean="0">
                <a:solidFill>
                  <a:prstClr val="white">
                    <a:tint val="75000"/>
                  </a:prstClr>
                </a:solidFill>
              </a:rPr>
              <a:pPr/>
              <a:t>1/12/2026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BC8E0A6-1D75-4B7B-8C39-611D36EF233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3631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26CFDDDC-E38B-48D0-A043-7D50FB94CEDB}" type="slidenum">
              <a:rPr lang="en-US" altLang="en-US"/>
              <a:pPr/>
              <a:t>‹#›</a:t>
            </a:fld>
            <a:endParaRPr lang="en-US" altLang="en-US" dirty="0"/>
          </a:p>
        </p:txBody>
      </p:sp>
    </p:spTree>
    <p:extLst>
      <p:ext uri="{BB962C8B-B14F-4D97-AF65-F5344CB8AC3E}">
        <p14:creationId xmlns:p14="http://schemas.microsoft.com/office/powerpoint/2010/main" val="2889778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1/12/2026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1830646373"/>
      </p:ext>
    </p:extLst>
  </p:cSld>
  <p:clrMap bg1="lt1" tx1="dk1" bg2="lt2" tx2="dk2" accent1="accent1" accent2="accent2" accent3="accent3" accent4="accent4" accent5="accent5" accent6="accent6" hlink="hlink" folHlink="folHlink"/>
  <p:sldLayoutIdLst>
    <p:sldLayoutId id="2147483700" r:id="rId1"/>
    <p:sldLayoutId id="2147483714" r:id="rId2"/>
    <p:sldLayoutId id="2147483715" r:id="rId3"/>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D7A0FD-E6CF-1F3C-67C1-436555066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B28DCAE-7863-6373-CF3E-55BED5EE0FD6}"/>
              </a:ext>
            </a:extLst>
          </p:cNvPr>
          <p:cNvSpPr txBox="1"/>
          <p:nvPr/>
        </p:nvSpPr>
        <p:spPr>
          <a:xfrm>
            <a:off x="2949389" y="2459504"/>
            <a:ext cx="925157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190500">
                    <a:srgbClr val="C0504D"/>
                  </a:glow>
                  <a:outerShdw blurRad="38100" dist="38100" dir="2700000" algn="tl">
                    <a:srgbClr val="000000">
                      <a:alpha val="43137"/>
                    </a:srgbClr>
                  </a:outerShdw>
                </a:effectLst>
                <a:uLnTx/>
                <a:uFillTx/>
                <a:latin typeface="Calligraph421 BT" panose="03060702050402020204" pitchFamily="66" charset="0"/>
                <a:ea typeface="+mn-ea"/>
                <a:cs typeface="Arial" charset="0"/>
              </a:rPr>
              <a:t>Plucking the TULIP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504D"/>
                </a:solidFill>
                <a:effectLst>
                  <a:glow rad="190500">
                    <a:prstClr val="white"/>
                  </a:glow>
                  <a:outerShdw blurRad="38100" dist="38100" dir="2700000" algn="tl">
                    <a:srgbClr val="000000">
                      <a:alpha val="43137"/>
                    </a:srgbClr>
                  </a:outerShdw>
                </a:effectLst>
                <a:uLnTx/>
                <a:uFillTx/>
                <a:latin typeface="Calligraph421 BT" panose="03060702050402020204" pitchFamily="66" charset="0"/>
                <a:ea typeface="+mn-ea"/>
                <a:cs typeface="Arial" charset="0"/>
              </a:rPr>
              <a:t>Unconditional Election</a:t>
            </a:r>
          </a:p>
        </p:txBody>
      </p:sp>
    </p:spTree>
    <p:extLst>
      <p:ext uri="{BB962C8B-B14F-4D97-AF65-F5344CB8AC3E}">
        <p14:creationId xmlns:p14="http://schemas.microsoft.com/office/powerpoint/2010/main" val="366610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2C73-A029-8A06-5CE3-C95E685DB7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3BBE369-CEDB-FCF9-F5DF-479DB560D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0AE02CD-A6AE-93BB-A9A4-FF24A6CE91EC}"/>
              </a:ext>
            </a:extLst>
          </p:cNvPr>
          <p:cNvSpPr txBox="1"/>
          <p:nvPr/>
        </p:nvSpPr>
        <p:spPr>
          <a:xfrm>
            <a:off x="3352800" y="1"/>
            <a:ext cx="8839200" cy="9387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90500">
                    <a:srgbClr val="FFFFFF"/>
                  </a:glow>
                  <a:outerShdw blurRad="38100" dist="38100" dir="2700000" algn="tl">
                    <a:srgbClr val="000000">
                      <a:alpha val="43137"/>
                    </a:srgbClr>
                  </a:outerShdw>
                </a:effectLst>
                <a:uLnTx/>
                <a:uFillTx/>
                <a:latin typeface="Calligraph421 BT" panose="03060702050402020204" pitchFamily="66" charset="0"/>
                <a:ea typeface="+mn-ea"/>
                <a:cs typeface="Arial" charset="0"/>
              </a:rPr>
              <a:t>Unconditional Election</a:t>
            </a:r>
          </a:p>
        </p:txBody>
      </p:sp>
      <p:sp>
        <p:nvSpPr>
          <p:cNvPr id="2" name="TextBox 1">
            <a:extLst>
              <a:ext uri="{FF2B5EF4-FFF2-40B4-BE49-F238E27FC236}">
                <a16:creationId xmlns:a16="http://schemas.microsoft.com/office/drawing/2014/main" id="{33C7ACB4-CE71-4609-E317-866B80C9C232}"/>
              </a:ext>
            </a:extLst>
          </p:cNvPr>
          <p:cNvSpPr txBox="1"/>
          <p:nvPr/>
        </p:nvSpPr>
        <p:spPr>
          <a:xfrm>
            <a:off x="3352800" y="1015663"/>
            <a:ext cx="8839200" cy="6524863"/>
          </a:xfrm>
          <a:prstGeom prst="rect">
            <a:avLst/>
          </a:prstGeom>
          <a:noFill/>
        </p:spPr>
        <p:txBody>
          <a:bodyPr wrap="square" rtlCol="0">
            <a:spAutoFit/>
          </a:bodyPr>
          <a:lstStyle/>
          <a:p>
            <a:pPr>
              <a:defRPr/>
            </a:pPr>
            <a:r>
              <a:rPr lang="en-US" sz="4000" dirty="0">
                <a:solidFill>
                  <a:srgbClr val="FFFFFF"/>
                </a:solidFill>
                <a:effectLst>
                  <a:glow rad="127000">
                    <a:srgbClr val="000000"/>
                  </a:glow>
                </a:effectLst>
                <a:latin typeface="Calligraph421 BT" panose="03060702050402020204" pitchFamily="66" charset="0"/>
              </a:rPr>
              <a:t>“God not only foresaw the fall of the first man, and in him the ruin of his posterity; but also at his own pleasure arranged it.”</a:t>
            </a:r>
          </a:p>
          <a:p>
            <a:pPr algn="r">
              <a:defRPr/>
            </a:pPr>
            <a:r>
              <a:rPr lang="en-US" sz="3000" dirty="0">
                <a:solidFill>
                  <a:srgbClr val="FFFFFF"/>
                </a:solidFill>
                <a:effectLst>
                  <a:glow rad="127000">
                    <a:srgbClr val="000000"/>
                  </a:glow>
                </a:effectLst>
                <a:latin typeface="Calligraph421 BT" panose="03060702050402020204" pitchFamily="66" charset="0"/>
              </a:rPr>
              <a:t>-- John Calvin, </a:t>
            </a:r>
            <a:r>
              <a:rPr lang="en-US" sz="3000" u="sng" dirty="0">
                <a:solidFill>
                  <a:srgbClr val="FFFFFF"/>
                </a:solidFill>
                <a:effectLst>
                  <a:glow rad="127000">
                    <a:srgbClr val="000000"/>
                  </a:glow>
                </a:effectLst>
                <a:latin typeface="Calligraph421 BT" panose="03060702050402020204" pitchFamily="66" charset="0"/>
              </a:rPr>
              <a:t>Institutes of the Christian Religion, </a:t>
            </a:r>
            <a:r>
              <a:rPr lang="en-US" sz="3000" dirty="0">
                <a:solidFill>
                  <a:srgbClr val="FFFFFF"/>
                </a:solidFill>
                <a:effectLst>
                  <a:glow rad="127000">
                    <a:srgbClr val="000000"/>
                  </a:glow>
                </a:effectLst>
                <a:latin typeface="Calligraph421 BT" panose="03060702050402020204" pitchFamily="66" charset="0"/>
              </a:rPr>
              <a:t>Book Third, Chapter 23, Paragraph 7</a:t>
            </a:r>
          </a:p>
          <a:p>
            <a:pPr algn="r">
              <a:defRPr/>
            </a:pPr>
            <a:endParaRPr lang="en-US" sz="3000" dirty="0">
              <a:solidFill>
                <a:srgbClr val="FFFFFF"/>
              </a:solidFill>
              <a:effectLst>
                <a:glow rad="127000">
                  <a:srgbClr val="000000"/>
                </a:glow>
              </a:effectLst>
              <a:latin typeface="Calligraph421 BT" panose="03060702050402020204" pitchFamily="66" charset="0"/>
            </a:endParaRPr>
          </a:p>
          <a:p>
            <a:pPr>
              <a:defRPr/>
            </a:pPr>
            <a:r>
              <a:rPr lang="en-US" sz="4000" dirty="0">
                <a:solidFill>
                  <a:srgbClr val="FFFFFF"/>
                </a:solidFill>
                <a:effectLst>
                  <a:glow rad="127000">
                    <a:srgbClr val="000000"/>
                  </a:glow>
                </a:effectLst>
                <a:latin typeface="Calligraph421 BT" panose="03060702050402020204" pitchFamily="66" charset="0"/>
              </a:rPr>
              <a:t>“The first man fell because the Lord deemed it meet that he should.”</a:t>
            </a:r>
          </a:p>
          <a:p>
            <a:pPr algn="r">
              <a:defRPr/>
            </a:pPr>
            <a:r>
              <a:rPr lang="en-US" sz="2400" dirty="0">
                <a:solidFill>
                  <a:srgbClr val="FFFFFF"/>
                </a:solidFill>
                <a:effectLst>
                  <a:glow rad="127000">
                    <a:srgbClr val="000000"/>
                  </a:glow>
                </a:effectLst>
                <a:latin typeface="Calligraph421 BT" panose="03060702050402020204" pitchFamily="66" charset="0"/>
              </a:rPr>
              <a:t>-- John Calvin, </a:t>
            </a:r>
            <a:r>
              <a:rPr lang="en-US" sz="2400" u="sng" dirty="0">
                <a:solidFill>
                  <a:srgbClr val="FFFFFF"/>
                </a:solidFill>
                <a:effectLst>
                  <a:glow rad="127000">
                    <a:srgbClr val="000000"/>
                  </a:glow>
                </a:effectLst>
                <a:latin typeface="Calligraph421 BT" panose="03060702050402020204" pitchFamily="66" charset="0"/>
              </a:rPr>
              <a:t>Institutes of the Christian Religion, </a:t>
            </a:r>
            <a:r>
              <a:rPr lang="en-US" sz="2400" dirty="0">
                <a:solidFill>
                  <a:srgbClr val="FFFFFF"/>
                </a:solidFill>
                <a:effectLst>
                  <a:glow rad="127000">
                    <a:srgbClr val="000000"/>
                  </a:glow>
                </a:effectLst>
                <a:latin typeface="Calligraph421 BT" panose="03060702050402020204" pitchFamily="66" charset="0"/>
              </a:rPr>
              <a:t>Book Third, Chapter 23, Paragraph 8</a:t>
            </a:r>
          </a:p>
          <a:p>
            <a:pPr algn="r">
              <a:defRPr/>
            </a:pPr>
            <a:endParaRPr lang="en-US" sz="3000" dirty="0">
              <a:solidFill>
                <a:srgbClr val="FFFFFF"/>
              </a:solidFill>
              <a:effectLst>
                <a:glow rad="127000">
                  <a:srgbClr val="000000"/>
                </a:glow>
              </a:effectLst>
              <a:latin typeface="Calligraph421 BT" panose="03060702050402020204" pitchFamily="66" charset="0"/>
            </a:endParaRPr>
          </a:p>
        </p:txBody>
      </p:sp>
    </p:spTree>
    <p:extLst>
      <p:ext uri="{BB962C8B-B14F-4D97-AF65-F5344CB8AC3E}">
        <p14:creationId xmlns:p14="http://schemas.microsoft.com/office/powerpoint/2010/main" val="280127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53113-F0E2-F6A1-0F61-7880D80DC8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23E68CD-7EC6-3435-63DE-6FF0F851A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BFFF1D4-DEC4-8520-CB2B-877B2629F7B4}"/>
              </a:ext>
            </a:extLst>
          </p:cNvPr>
          <p:cNvSpPr txBox="1"/>
          <p:nvPr/>
        </p:nvSpPr>
        <p:spPr>
          <a:xfrm>
            <a:off x="3352800" y="1"/>
            <a:ext cx="8839200" cy="9387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90500">
                    <a:srgbClr val="FFFFFF"/>
                  </a:glow>
                  <a:outerShdw blurRad="38100" dist="38100" dir="2700000" algn="tl">
                    <a:srgbClr val="000000">
                      <a:alpha val="43137"/>
                    </a:srgbClr>
                  </a:outerShdw>
                </a:effectLst>
                <a:uLnTx/>
                <a:uFillTx/>
                <a:latin typeface="Calligraph421 BT" panose="03060702050402020204" pitchFamily="66" charset="0"/>
                <a:ea typeface="+mn-ea"/>
                <a:cs typeface="Arial" charset="0"/>
              </a:rPr>
              <a:t>Unconditional Election</a:t>
            </a:r>
          </a:p>
        </p:txBody>
      </p:sp>
      <p:sp>
        <p:nvSpPr>
          <p:cNvPr id="2" name="TextBox 1">
            <a:extLst>
              <a:ext uri="{FF2B5EF4-FFF2-40B4-BE49-F238E27FC236}">
                <a16:creationId xmlns:a16="http://schemas.microsoft.com/office/drawing/2014/main" id="{BCA30349-64C6-A895-9512-7E580E3421B1}"/>
              </a:ext>
            </a:extLst>
          </p:cNvPr>
          <p:cNvSpPr txBox="1"/>
          <p:nvPr/>
        </p:nvSpPr>
        <p:spPr>
          <a:xfrm>
            <a:off x="3352800" y="1015663"/>
            <a:ext cx="8839200" cy="3477875"/>
          </a:xfrm>
          <a:prstGeom prst="rect">
            <a:avLst/>
          </a:prstGeom>
          <a:noFill/>
        </p:spPr>
        <p:txBody>
          <a:bodyPr wrap="square" rtlCol="0">
            <a:spAutoFit/>
          </a:bodyPr>
          <a:lstStyle/>
          <a:p>
            <a:pPr>
              <a:defRPr/>
            </a:pPr>
            <a:r>
              <a:rPr lang="en-US" sz="4000" dirty="0">
                <a:solidFill>
                  <a:srgbClr val="FFFFFF"/>
                </a:solidFill>
                <a:effectLst>
                  <a:glow rad="127000">
                    <a:srgbClr val="000000"/>
                  </a:glow>
                </a:effectLst>
                <a:latin typeface="Calligraph421 BT" panose="03060702050402020204" pitchFamily="66" charset="0"/>
              </a:rPr>
              <a:t>“God inflicts due punishment on those whom he reprobates, and bestows unmerited favor on those whom he calls.”</a:t>
            </a:r>
          </a:p>
          <a:p>
            <a:pPr algn="r">
              <a:defRPr/>
            </a:pPr>
            <a:r>
              <a:rPr lang="en-US" sz="3000" dirty="0">
                <a:solidFill>
                  <a:srgbClr val="FFFFFF"/>
                </a:solidFill>
                <a:effectLst>
                  <a:glow rad="127000">
                    <a:srgbClr val="000000"/>
                  </a:glow>
                </a:effectLst>
                <a:latin typeface="Calligraph421 BT" panose="03060702050402020204" pitchFamily="66" charset="0"/>
              </a:rPr>
              <a:t>-- John Calvin, </a:t>
            </a:r>
            <a:r>
              <a:rPr lang="en-US" sz="3000" u="sng" dirty="0">
                <a:solidFill>
                  <a:srgbClr val="FFFFFF"/>
                </a:solidFill>
                <a:effectLst>
                  <a:glow rad="127000">
                    <a:srgbClr val="000000"/>
                  </a:glow>
                </a:effectLst>
                <a:latin typeface="Calligraph421 BT" panose="03060702050402020204" pitchFamily="66" charset="0"/>
              </a:rPr>
              <a:t>Institutes of the Christian Religion, </a:t>
            </a:r>
            <a:r>
              <a:rPr lang="en-US" sz="3000" dirty="0">
                <a:solidFill>
                  <a:srgbClr val="FFFFFF"/>
                </a:solidFill>
                <a:effectLst>
                  <a:glow rad="127000">
                    <a:srgbClr val="000000"/>
                  </a:glow>
                </a:effectLst>
                <a:latin typeface="Calligraph421 BT" panose="03060702050402020204" pitchFamily="66" charset="0"/>
              </a:rPr>
              <a:t>Book Third, Chapter 23, Paragraph 11</a:t>
            </a:r>
          </a:p>
        </p:txBody>
      </p:sp>
    </p:spTree>
    <p:extLst>
      <p:ext uri="{BB962C8B-B14F-4D97-AF65-F5344CB8AC3E}">
        <p14:creationId xmlns:p14="http://schemas.microsoft.com/office/powerpoint/2010/main" val="205949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A139F9-2810-862A-4A3C-BC2ED6942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90500">
                    <a:srgbClr val="FFFFFF"/>
                  </a:glow>
                  <a:outerShdw blurRad="38100" dist="38100" dir="2700000" algn="tl">
                    <a:srgbClr val="000000">
                      <a:alpha val="43137"/>
                    </a:srgbClr>
                  </a:outerShdw>
                </a:effectLst>
                <a:uLnTx/>
                <a:uFillTx/>
                <a:latin typeface="Calligraph421 BT" panose="03060702050402020204" pitchFamily="66" charset="0"/>
                <a:ea typeface="+mn-ea"/>
                <a:cs typeface="Arial" charset="0"/>
              </a:rPr>
              <a:t>Unconditional Election</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2"/>
            <a:ext cx="8839200" cy="2554545"/>
          </a:xfrm>
          <a:prstGeom prst="rect">
            <a:avLst/>
          </a:prstGeom>
          <a:noFill/>
        </p:spPr>
        <p:txBody>
          <a:bodyPr wrap="square" rtlCol="0">
            <a:spAutoFit/>
          </a:bodyPr>
          <a:lstStyle/>
          <a:p>
            <a:pPr marL="914400" marR="0" lvl="0" indent="-914400" algn="l" defTabSz="914400" rtl="0" eaLnBrk="0" fontAlgn="base" latinLnBrk="0" hangingPunct="0">
              <a:lnSpc>
                <a:spcPct val="100000"/>
              </a:lnSpc>
              <a:spcBef>
                <a:spcPct val="0"/>
              </a:spcBef>
              <a:spcAft>
                <a:spcPct val="0"/>
              </a:spcAft>
              <a:buClrTx/>
              <a:buSzTx/>
              <a:buFont typeface="+mj-lt"/>
              <a:buAutoNum type="romanUcPeriod"/>
              <a:tabLst/>
              <a:defRPr/>
            </a:pPr>
            <a:r>
              <a:rPr kumimoji="0" lang="en-US" sz="4000" b="1" i="0" u="none" strike="noStrike" kern="1200" cap="small"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Salvation Is Conditional</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Romans 11:22</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1</a:t>
            </a:r>
            <a:r>
              <a:rPr lang="en-US" sz="4000" baseline="30000" dirty="0">
                <a:solidFill>
                  <a:srgbClr val="000000"/>
                </a:solidFill>
                <a:effectLst>
                  <a:glow rad="127000">
                    <a:srgbClr val="FFFFFF"/>
                  </a:glow>
                </a:effectLst>
                <a:latin typeface="Calligraph421 BT" panose="03060702050402020204" pitchFamily="66" charset="0"/>
              </a:rPr>
              <a:t>st</a:t>
            </a:r>
            <a:r>
              <a:rPr lang="en-US" sz="4000" dirty="0">
                <a:solidFill>
                  <a:srgbClr val="000000"/>
                </a:solidFill>
                <a:effectLst>
                  <a:glow rad="127000">
                    <a:srgbClr val="FFFFFF"/>
                  </a:glow>
                </a:effectLst>
                <a:latin typeface="Calligraph421 BT" panose="03060702050402020204" pitchFamily="66" charset="0"/>
              </a:rPr>
              <a:t> Corinthians 15:1-2</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Colossians 1:21-23</a:t>
            </a:r>
          </a:p>
        </p:txBody>
      </p:sp>
    </p:spTree>
    <p:extLst>
      <p:ext uri="{BB962C8B-B14F-4D97-AF65-F5344CB8AC3E}">
        <p14:creationId xmlns:p14="http://schemas.microsoft.com/office/powerpoint/2010/main" val="166671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E094F8-6821-3293-2E16-BC67DA670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lvl="0">
              <a:defRPr/>
            </a:pPr>
            <a:r>
              <a:rPr lang="en-US" sz="5500" dirty="0">
                <a:solidFill>
                  <a:srgbClr val="C0504D"/>
                </a:solidFill>
                <a:effectLst>
                  <a:glow rad="190500">
                    <a:srgbClr val="FFFFFF"/>
                  </a:glow>
                  <a:outerShdw blurRad="38100" dist="38100" dir="2700000" algn="tl">
                    <a:srgbClr val="000000">
                      <a:alpha val="43137"/>
                    </a:srgbClr>
                  </a:outerShdw>
                </a:effectLst>
                <a:latin typeface="Calligraph421 BT" panose="03060702050402020204" pitchFamily="66" charset="0"/>
              </a:rPr>
              <a:t>Unconditional Election</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3"/>
            <a:ext cx="8839200" cy="1938992"/>
          </a:xfrm>
          <a:prstGeom prst="rect">
            <a:avLst/>
          </a:prstGeom>
          <a:noFill/>
        </p:spPr>
        <p:txBody>
          <a:bodyPr wrap="square" rtlCol="0">
            <a:spAutoFit/>
          </a:bodyPr>
          <a:lstStyle/>
          <a:p>
            <a:pPr marL="914400" indent="-914400">
              <a:buFont typeface="+mj-lt"/>
              <a:buAutoNum type="romanUcPeriod" startAt="2"/>
              <a:defRPr/>
            </a:pPr>
            <a:r>
              <a:rPr lang="en-US" sz="4000" cap="small" dirty="0">
                <a:solidFill>
                  <a:srgbClr val="FFFFFF"/>
                </a:solidFill>
                <a:effectLst>
                  <a:glow rad="127000">
                    <a:srgbClr val="000000"/>
                  </a:glow>
                </a:effectLst>
                <a:latin typeface="Calligraph421 BT" panose="03060702050402020204" pitchFamily="66" charset="0"/>
              </a:rPr>
              <a:t>One Must Choose Election</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2</a:t>
            </a:r>
            <a:r>
              <a:rPr lang="en-US" sz="4000" baseline="30000" dirty="0">
                <a:solidFill>
                  <a:srgbClr val="000000"/>
                </a:solidFill>
                <a:effectLst>
                  <a:glow rad="127000">
                    <a:srgbClr val="FFFFFF"/>
                  </a:glow>
                </a:effectLst>
                <a:latin typeface="Calligraph421 BT" panose="03060702050402020204" pitchFamily="66" charset="0"/>
              </a:rPr>
              <a:t>nd</a:t>
            </a:r>
            <a:r>
              <a:rPr lang="en-US" sz="4000" dirty="0">
                <a:solidFill>
                  <a:srgbClr val="000000"/>
                </a:solidFill>
                <a:effectLst>
                  <a:glow rad="127000">
                    <a:srgbClr val="FFFFFF"/>
                  </a:glow>
                </a:effectLst>
                <a:latin typeface="Calligraph421 BT" panose="03060702050402020204" pitchFamily="66" charset="0"/>
              </a:rPr>
              <a:t> Thessalonians 2:13-14</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2</a:t>
            </a:r>
            <a:r>
              <a:rPr lang="en-US" sz="4000" baseline="30000" dirty="0">
                <a:solidFill>
                  <a:srgbClr val="000000"/>
                </a:solidFill>
                <a:effectLst>
                  <a:glow rad="127000">
                    <a:srgbClr val="FFFFFF"/>
                  </a:glow>
                </a:effectLst>
                <a:latin typeface="Calligraph421 BT" panose="03060702050402020204" pitchFamily="66" charset="0"/>
              </a:rPr>
              <a:t>nd</a:t>
            </a:r>
            <a:r>
              <a:rPr lang="en-US" sz="4000" dirty="0">
                <a:solidFill>
                  <a:srgbClr val="000000"/>
                </a:solidFill>
                <a:effectLst>
                  <a:glow rad="127000">
                    <a:srgbClr val="FFFFFF"/>
                  </a:glow>
                </a:effectLst>
                <a:latin typeface="Calligraph421 BT" panose="03060702050402020204" pitchFamily="66" charset="0"/>
              </a:rPr>
              <a:t> Peter 1:10-11</a:t>
            </a:r>
          </a:p>
        </p:txBody>
      </p:sp>
    </p:spTree>
    <p:extLst>
      <p:ext uri="{BB962C8B-B14F-4D97-AF65-F5344CB8AC3E}">
        <p14:creationId xmlns:p14="http://schemas.microsoft.com/office/powerpoint/2010/main" val="1681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6A1B2-E848-2061-DF93-19829E92D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lvl="0">
              <a:defRPr/>
            </a:pPr>
            <a:r>
              <a:rPr lang="en-US" sz="5500" dirty="0">
                <a:solidFill>
                  <a:srgbClr val="C0504D"/>
                </a:solidFill>
                <a:effectLst>
                  <a:glow rad="190500">
                    <a:srgbClr val="FFFFFF"/>
                  </a:glow>
                  <a:outerShdw blurRad="38100" dist="38100" dir="2700000" algn="tl">
                    <a:srgbClr val="000000">
                      <a:alpha val="43137"/>
                    </a:srgbClr>
                  </a:outerShdw>
                </a:effectLst>
                <a:latin typeface="Calligraph421 BT" panose="03060702050402020204" pitchFamily="66" charset="0"/>
              </a:rPr>
              <a:t>Unconditional Election</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3"/>
            <a:ext cx="8839200" cy="3170099"/>
          </a:xfrm>
          <a:prstGeom prst="rect">
            <a:avLst/>
          </a:prstGeom>
          <a:noFill/>
        </p:spPr>
        <p:txBody>
          <a:bodyPr wrap="square" rtlCol="0">
            <a:spAutoFit/>
          </a:bodyPr>
          <a:lstStyle/>
          <a:p>
            <a:pPr marL="914400" indent="-914400">
              <a:buFont typeface="+mj-lt"/>
              <a:buAutoNum type="romanUcPeriod" startAt="3"/>
              <a:defRPr/>
            </a:pPr>
            <a:r>
              <a:rPr lang="en-US" sz="4000" cap="small" dirty="0">
                <a:solidFill>
                  <a:srgbClr val="FFFFFF"/>
                </a:solidFill>
                <a:effectLst>
                  <a:glow rad="127000">
                    <a:srgbClr val="000000"/>
                  </a:glow>
                </a:effectLst>
                <a:latin typeface="Calligraph421 BT" panose="03060702050402020204" pitchFamily="66" charset="0"/>
              </a:rPr>
              <a:t>God Is Impartial</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Acts 10:34-35</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Romans 2:11</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Colossians 3:25</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1</a:t>
            </a:r>
            <a:r>
              <a:rPr lang="en-US" sz="4000" baseline="30000" dirty="0">
                <a:solidFill>
                  <a:srgbClr val="000000"/>
                </a:solidFill>
                <a:effectLst>
                  <a:glow rad="127000">
                    <a:srgbClr val="FFFFFF"/>
                  </a:glow>
                </a:effectLst>
                <a:latin typeface="Calligraph421 BT" panose="03060702050402020204" pitchFamily="66" charset="0"/>
              </a:rPr>
              <a:t>st</a:t>
            </a:r>
            <a:r>
              <a:rPr lang="en-US" sz="4000" dirty="0">
                <a:solidFill>
                  <a:srgbClr val="000000"/>
                </a:solidFill>
                <a:effectLst>
                  <a:glow rad="127000">
                    <a:srgbClr val="FFFFFF"/>
                  </a:glow>
                </a:effectLst>
                <a:latin typeface="Calligraph421 BT" panose="03060702050402020204" pitchFamily="66" charset="0"/>
              </a:rPr>
              <a:t> Peter 1:17</a:t>
            </a:r>
          </a:p>
        </p:txBody>
      </p:sp>
    </p:spTree>
    <p:extLst>
      <p:ext uri="{BB962C8B-B14F-4D97-AF65-F5344CB8AC3E}">
        <p14:creationId xmlns:p14="http://schemas.microsoft.com/office/powerpoint/2010/main" val="156412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150803-BB58-CBF6-2F3F-DC8AB83E3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572"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799" y="1"/>
            <a:ext cx="8835773" cy="938719"/>
          </a:xfrm>
          <a:prstGeom prst="rect">
            <a:avLst/>
          </a:prstGeom>
          <a:noFill/>
        </p:spPr>
        <p:txBody>
          <a:bodyPr wrap="square" rtlCol="0">
            <a:spAutoFit/>
          </a:bodyPr>
          <a:lstStyle/>
          <a:p>
            <a:pPr lvl="0">
              <a:defRPr/>
            </a:pPr>
            <a:r>
              <a:rPr lang="en-US" sz="5500" dirty="0">
                <a:solidFill>
                  <a:srgbClr val="C0504D"/>
                </a:solidFill>
                <a:effectLst>
                  <a:glow rad="190500">
                    <a:srgbClr val="FFFFFF"/>
                  </a:glow>
                  <a:outerShdw blurRad="38100" dist="38100" dir="2700000" algn="tl">
                    <a:srgbClr val="000000">
                      <a:alpha val="43137"/>
                    </a:srgbClr>
                  </a:outerShdw>
                </a:effectLst>
                <a:latin typeface="Calligraph421 BT" panose="03060702050402020204" pitchFamily="66" charset="0"/>
              </a:rPr>
              <a:t>Unconditional Election</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798" y="1015662"/>
            <a:ext cx="8835774" cy="3170099"/>
          </a:xfrm>
          <a:prstGeom prst="rect">
            <a:avLst/>
          </a:prstGeom>
          <a:noFill/>
        </p:spPr>
        <p:txBody>
          <a:bodyPr wrap="square" rtlCol="0">
            <a:spAutoFit/>
          </a:bodyPr>
          <a:lstStyle/>
          <a:p>
            <a:pPr marL="914400" indent="-914400">
              <a:buFont typeface="+mj-lt"/>
              <a:buAutoNum type="romanUcPeriod" startAt="4"/>
              <a:defRPr/>
            </a:pPr>
            <a:r>
              <a:rPr lang="en-US" sz="4000" cap="small" dirty="0">
                <a:solidFill>
                  <a:srgbClr val="FFFFFF"/>
                </a:solidFill>
                <a:effectLst>
                  <a:glow rad="127000">
                    <a:srgbClr val="000000"/>
                  </a:glow>
                </a:effectLst>
                <a:latin typeface="Calligraph421 BT" panose="03060702050402020204" pitchFamily="66" charset="0"/>
              </a:rPr>
              <a:t>Foreknowledge Is Not the Same as Predestination</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2</a:t>
            </a:r>
            <a:r>
              <a:rPr lang="en-US" sz="4000" baseline="30000" dirty="0">
                <a:solidFill>
                  <a:srgbClr val="000000"/>
                </a:solidFill>
                <a:effectLst>
                  <a:glow rad="127000">
                    <a:srgbClr val="FFFFFF"/>
                  </a:glow>
                </a:effectLst>
                <a:latin typeface="Calligraph421 BT" panose="03060702050402020204" pitchFamily="66" charset="0"/>
              </a:rPr>
              <a:t>nd</a:t>
            </a:r>
            <a:r>
              <a:rPr lang="en-US" sz="4000" dirty="0">
                <a:solidFill>
                  <a:srgbClr val="000000"/>
                </a:solidFill>
                <a:effectLst>
                  <a:glow rad="127000">
                    <a:srgbClr val="FFFFFF"/>
                  </a:glow>
                </a:effectLst>
                <a:latin typeface="Calligraph421 BT" panose="03060702050402020204" pitchFamily="66" charset="0"/>
              </a:rPr>
              <a:t> Peter 3:17</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Romans 8:29</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Matthew 22:14</a:t>
            </a:r>
          </a:p>
        </p:txBody>
      </p:sp>
    </p:spTree>
    <p:extLst>
      <p:ext uri="{BB962C8B-B14F-4D97-AF65-F5344CB8AC3E}">
        <p14:creationId xmlns:p14="http://schemas.microsoft.com/office/powerpoint/2010/main" val="209697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D4112-C720-5129-DBA6-EB9BC8F20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572"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799" y="1"/>
            <a:ext cx="8835773" cy="938719"/>
          </a:xfrm>
          <a:prstGeom prst="rect">
            <a:avLst/>
          </a:prstGeom>
          <a:noFill/>
        </p:spPr>
        <p:txBody>
          <a:bodyPr wrap="square" rtlCol="0">
            <a:spAutoFit/>
          </a:bodyPr>
          <a:lstStyle/>
          <a:p>
            <a:pPr lvl="0">
              <a:defRPr/>
            </a:pPr>
            <a:r>
              <a:rPr lang="en-US" sz="5500" dirty="0">
                <a:solidFill>
                  <a:srgbClr val="C0504D"/>
                </a:solidFill>
                <a:effectLst>
                  <a:glow rad="190500">
                    <a:srgbClr val="FFFFFF"/>
                  </a:glow>
                  <a:outerShdw blurRad="38100" dist="38100" dir="2700000" algn="tl">
                    <a:srgbClr val="000000">
                      <a:alpha val="43137"/>
                    </a:srgbClr>
                  </a:outerShdw>
                </a:effectLst>
                <a:latin typeface="Calligraph421 BT" panose="03060702050402020204" pitchFamily="66" charset="0"/>
              </a:rPr>
              <a:t>Unconditional Election</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798" y="1015663"/>
            <a:ext cx="8839201" cy="5016758"/>
          </a:xfrm>
          <a:prstGeom prst="rect">
            <a:avLst/>
          </a:prstGeom>
          <a:noFill/>
        </p:spPr>
        <p:txBody>
          <a:bodyPr wrap="square" rtlCol="0">
            <a:spAutoFit/>
          </a:bodyPr>
          <a:lstStyle/>
          <a:p>
            <a:pPr marL="914400" indent="-914400">
              <a:buFont typeface="+mj-lt"/>
              <a:buAutoNum type="romanUcPeriod" startAt="5"/>
              <a:defRPr/>
            </a:pPr>
            <a:r>
              <a:rPr lang="en-US" sz="4000" cap="small" dirty="0">
                <a:solidFill>
                  <a:srgbClr val="FFFFFF"/>
                </a:solidFill>
                <a:effectLst>
                  <a:glow rad="127000">
                    <a:srgbClr val="000000"/>
                  </a:glow>
                </a:effectLst>
                <a:latin typeface="Calligraph421 BT" panose="03060702050402020204" pitchFamily="66" charset="0"/>
              </a:rPr>
              <a:t>The Objects of God’s Predetermination Were Not Individual Persons</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Acts 4:27-28; 2:22-23</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Acts 13:46, 48</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Romans 8:28-30</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1</a:t>
            </a:r>
            <a:r>
              <a:rPr lang="en-US" sz="4000" baseline="30000" dirty="0">
                <a:solidFill>
                  <a:srgbClr val="000000"/>
                </a:solidFill>
                <a:effectLst>
                  <a:glow rad="127000">
                    <a:srgbClr val="FFFFFF"/>
                  </a:glow>
                </a:effectLst>
                <a:latin typeface="Calligraph421 BT" panose="03060702050402020204" pitchFamily="66" charset="0"/>
              </a:rPr>
              <a:t>st</a:t>
            </a:r>
            <a:r>
              <a:rPr lang="en-US" sz="4000" dirty="0">
                <a:solidFill>
                  <a:srgbClr val="000000"/>
                </a:solidFill>
                <a:effectLst>
                  <a:glow rad="127000">
                    <a:srgbClr val="FFFFFF"/>
                  </a:glow>
                </a:effectLst>
                <a:latin typeface="Calligraph421 BT" panose="03060702050402020204" pitchFamily="66" charset="0"/>
              </a:rPr>
              <a:t> Corinthians 2:7</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Ephesians 1:3-5, 11-12</a:t>
            </a:r>
          </a:p>
        </p:txBody>
      </p:sp>
    </p:spTree>
    <p:extLst>
      <p:ext uri="{BB962C8B-B14F-4D97-AF65-F5344CB8AC3E}">
        <p14:creationId xmlns:p14="http://schemas.microsoft.com/office/powerpoint/2010/main" val="1013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8FC47C-744F-72AC-E690-0F7BD01AA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lvl="0">
              <a:defRPr/>
            </a:pPr>
            <a:r>
              <a:rPr lang="en-US" sz="5500" dirty="0">
                <a:solidFill>
                  <a:srgbClr val="C0504D"/>
                </a:solidFill>
                <a:effectLst>
                  <a:glow rad="190500">
                    <a:srgbClr val="FFFFFF"/>
                  </a:glow>
                  <a:outerShdw blurRad="38100" dist="38100" dir="2700000" algn="tl">
                    <a:srgbClr val="000000">
                      <a:alpha val="43137"/>
                    </a:srgbClr>
                  </a:outerShdw>
                </a:effectLst>
                <a:latin typeface="Calligraph421 BT" panose="03060702050402020204" pitchFamily="66" charset="0"/>
              </a:rPr>
              <a:t>Unconditional Election</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2"/>
            <a:ext cx="8839200" cy="2554545"/>
          </a:xfrm>
          <a:prstGeom prst="rect">
            <a:avLst/>
          </a:prstGeom>
          <a:noFill/>
        </p:spPr>
        <p:txBody>
          <a:bodyPr wrap="square" rtlCol="0">
            <a:spAutoFit/>
          </a:bodyPr>
          <a:lstStyle/>
          <a:p>
            <a:pPr marL="914400" indent="-914400">
              <a:buFont typeface="+mj-lt"/>
              <a:buAutoNum type="romanUcPeriod" startAt="6"/>
              <a:defRPr/>
            </a:pPr>
            <a:r>
              <a:rPr lang="en-US" sz="4000" cap="small" dirty="0">
                <a:solidFill>
                  <a:srgbClr val="FFFFFF"/>
                </a:solidFill>
                <a:effectLst>
                  <a:glow rad="127000">
                    <a:srgbClr val="000000"/>
                  </a:glow>
                </a:effectLst>
                <a:latin typeface="Calligraph421 BT" panose="03060702050402020204" pitchFamily="66" charset="0"/>
              </a:rPr>
              <a:t>Freewill Exists</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Joshua 24:15</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Matthew 23:37</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John 5:40</a:t>
            </a:r>
          </a:p>
        </p:txBody>
      </p:sp>
    </p:spTree>
    <p:extLst>
      <p:ext uri="{BB962C8B-B14F-4D97-AF65-F5344CB8AC3E}">
        <p14:creationId xmlns:p14="http://schemas.microsoft.com/office/powerpoint/2010/main" val="186466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37262-3371-C172-6DFC-F1D1D3FC17D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BED3BF2-0605-7A1E-D76C-414111B7A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F9ACCD4-8790-8832-8673-22CD30992BCA}"/>
              </a:ext>
            </a:extLst>
          </p:cNvPr>
          <p:cNvSpPr txBox="1"/>
          <p:nvPr/>
        </p:nvSpPr>
        <p:spPr>
          <a:xfrm>
            <a:off x="3352800" y="1"/>
            <a:ext cx="8839200" cy="938719"/>
          </a:xfrm>
          <a:prstGeom prst="rect">
            <a:avLst/>
          </a:prstGeom>
          <a:noFill/>
        </p:spPr>
        <p:txBody>
          <a:bodyPr wrap="square" rtlCol="0">
            <a:spAutoFit/>
          </a:bodyPr>
          <a:lstStyle/>
          <a:p>
            <a:pPr lvl="0">
              <a:defRPr/>
            </a:pPr>
            <a:r>
              <a:rPr lang="en-US" sz="5500" dirty="0">
                <a:solidFill>
                  <a:srgbClr val="C0504D"/>
                </a:solidFill>
                <a:effectLst>
                  <a:glow rad="190500">
                    <a:srgbClr val="FFFFFF"/>
                  </a:glow>
                  <a:outerShdw blurRad="38100" dist="38100" dir="2700000" algn="tl">
                    <a:srgbClr val="000000">
                      <a:alpha val="43137"/>
                    </a:srgbClr>
                  </a:outerShdw>
                </a:effectLst>
                <a:latin typeface="Calligraph421 BT" panose="03060702050402020204" pitchFamily="66" charset="0"/>
              </a:rPr>
              <a:t>Unconditional Election</a:t>
            </a:r>
          </a:p>
        </p:txBody>
      </p:sp>
      <p:sp>
        <p:nvSpPr>
          <p:cNvPr id="2" name="TextBox 1">
            <a:extLst>
              <a:ext uri="{FF2B5EF4-FFF2-40B4-BE49-F238E27FC236}">
                <a16:creationId xmlns:a16="http://schemas.microsoft.com/office/drawing/2014/main" id="{868A6393-1408-DBC3-033C-6457296188C1}"/>
              </a:ext>
            </a:extLst>
          </p:cNvPr>
          <p:cNvSpPr txBox="1"/>
          <p:nvPr/>
        </p:nvSpPr>
        <p:spPr>
          <a:xfrm>
            <a:off x="3352800" y="1015662"/>
            <a:ext cx="8839200" cy="1323439"/>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Tx/>
              <a:buSzTx/>
              <a:tabLst/>
              <a:defRPr/>
            </a:pPr>
            <a:r>
              <a:rPr kumimoji="0" lang="en-US" sz="4000" b="1" i="0" u="none" strike="noStrike" kern="1200" cap="small" spc="0" normalizeH="0" baseline="0" noProof="0" dirty="0">
                <a:ln>
                  <a:noFill/>
                </a:ln>
                <a:solidFill>
                  <a:srgbClr val="FFFFFF"/>
                </a:solidFill>
                <a:effectLst>
                  <a:glow rad="127000">
                    <a:srgbClr val="000000"/>
                  </a:glow>
                </a:effectLst>
                <a:uLnTx/>
                <a:uFillTx/>
                <a:latin typeface="Calligraph421 BT" panose="03060702050402020204" pitchFamily="66" charset="0"/>
                <a:ea typeface="+mn-ea"/>
                <a:cs typeface="Arial" charset="0"/>
              </a:rPr>
              <a:t>Conclusion</a:t>
            </a:r>
          </a:p>
          <a:p>
            <a:pPr marL="1828800" marR="0" lvl="0" indent="-914400" algn="l" defTabSz="914400" rtl="0" eaLnBrk="0" fontAlgn="base" latinLnBrk="0" hangingPunct="0">
              <a:lnSpc>
                <a:spcPct val="100000"/>
              </a:lnSpc>
              <a:spcBef>
                <a:spcPct val="0"/>
              </a:spcBef>
              <a:spcAft>
                <a:spcPct val="0"/>
              </a:spcAft>
              <a:buClrTx/>
              <a:buSzTx/>
              <a:buFont typeface="+mj-lt"/>
              <a:buAutoNum type="alphaUcPeriod"/>
              <a:tabLst/>
              <a:defRPr/>
            </a:pPr>
            <a:r>
              <a:rPr kumimoji="0" lang="en-US" sz="4000" b="1" i="0" u="none" strike="noStrike" kern="1200" cap="none" spc="0" normalizeH="0" baseline="0" noProof="0" dirty="0">
                <a:ln>
                  <a:noFill/>
                </a:ln>
                <a:solidFill>
                  <a:srgbClr val="000000"/>
                </a:solidFill>
                <a:effectLst>
                  <a:glow rad="127000">
                    <a:srgbClr val="FFFFFF"/>
                  </a:glow>
                </a:effectLst>
                <a:uLnTx/>
                <a:uFillTx/>
                <a:latin typeface="Calligraph421 BT" panose="03060702050402020204" pitchFamily="66" charset="0"/>
                <a:ea typeface="+mn-ea"/>
                <a:cs typeface="Arial" charset="0"/>
              </a:rPr>
              <a:t>2</a:t>
            </a:r>
            <a:r>
              <a:rPr kumimoji="0" lang="en-US" sz="4000" b="1" i="0" u="none" strike="noStrike" kern="1200" cap="none" spc="0" normalizeH="0" baseline="30000" noProof="0" dirty="0">
                <a:ln>
                  <a:noFill/>
                </a:ln>
                <a:solidFill>
                  <a:srgbClr val="000000"/>
                </a:solidFill>
                <a:effectLst>
                  <a:glow rad="127000">
                    <a:srgbClr val="FFFFFF"/>
                  </a:glow>
                </a:effectLst>
                <a:uLnTx/>
                <a:uFillTx/>
                <a:latin typeface="Calligraph421 BT" panose="03060702050402020204" pitchFamily="66" charset="0"/>
                <a:ea typeface="+mn-ea"/>
                <a:cs typeface="Arial" charset="0"/>
              </a:rPr>
              <a:t>nd</a:t>
            </a:r>
            <a:r>
              <a:rPr kumimoji="0" lang="en-US" sz="4000" b="1" i="0" u="none" strike="noStrike" kern="1200" cap="none" spc="0" normalizeH="0" baseline="0" noProof="0" dirty="0">
                <a:ln>
                  <a:noFill/>
                </a:ln>
                <a:solidFill>
                  <a:srgbClr val="000000"/>
                </a:solidFill>
                <a:effectLst>
                  <a:glow rad="127000">
                    <a:srgbClr val="FFFFFF"/>
                  </a:glow>
                </a:effectLst>
                <a:uLnTx/>
                <a:uFillTx/>
                <a:latin typeface="Calligraph421 BT" panose="03060702050402020204" pitchFamily="66" charset="0"/>
                <a:ea typeface="+mn-ea"/>
                <a:cs typeface="Arial" charset="0"/>
              </a:rPr>
              <a:t> Timothy 2:10</a:t>
            </a:r>
          </a:p>
        </p:txBody>
      </p:sp>
    </p:spTree>
    <p:extLst>
      <p:ext uri="{BB962C8B-B14F-4D97-AF65-F5344CB8AC3E}">
        <p14:creationId xmlns:p14="http://schemas.microsoft.com/office/powerpoint/2010/main" val="177729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2929CA-9F56-524A-6543-57A67E098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800" y="1074510"/>
            <a:ext cx="8839200"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T</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otal Hereditary Depravity</a:t>
            </a:r>
          </a:p>
        </p:txBody>
      </p:sp>
    </p:spTree>
    <p:extLst>
      <p:ext uri="{BB962C8B-B14F-4D97-AF65-F5344CB8AC3E}">
        <p14:creationId xmlns:p14="http://schemas.microsoft.com/office/powerpoint/2010/main" val="44686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1768EF-2CA7-0978-E01E-1EC256DE2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800" y="1074509"/>
            <a:ext cx="8839200" cy="17851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T</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otal Hereditary Depravity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U</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nconditional Election</a:t>
            </a:r>
          </a:p>
        </p:txBody>
      </p:sp>
    </p:spTree>
    <p:extLst>
      <p:ext uri="{BB962C8B-B14F-4D97-AF65-F5344CB8AC3E}">
        <p14:creationId xmlns:p14="http://schemas.microsoft.com/office/powerpoint/2010/main" val="342391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6A3451-598E-FDB7-9498-4472ECD4C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800" y="1074509"/>
            <a:ext cx="8839200" cy="263149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T</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otal Hereditary Depravity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U</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nconditional Election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L</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imited Atonement</a:t>
            </a:r>
          </a:p>
        </p:txBody>
      </p:sp>
    </p:spTree>
    <p:extLst>
      <p:ext uri="{BB962C8B-B14F-4D97-AF65-F5344CB8AC3E}">
        <p14:creationId xmlns:p14="http://schemas.microsoft.com/office/powerpoint/2010/main" val="45541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C9E2D0-0B51-D4EF-EA8E-82AF48D07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800" y="1074509"/>
            <a:ext cx="8839200" cy="347787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T</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otal Hereditary Depravity</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U</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nconditional Election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L</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imited Atonement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I</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rresistible Grace</a:t>
            </a:r>
          </a:p>
        </p:txBody>
      </p:sp>
    </p:spTree>
    <p:extLst>
      <p:ext uri="{BB962C8B-B14F-4D97-AF65-F5344CB8AC3E}">
        <p14:creationId xmlns:p14="http://schemas.microsoft.com/office/powerpoint/2010/main" val="349852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6261F-6824-773D-9D15-6B54EA1A288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8E96F6B-518A-7E4E-C8F8-7FDAD9812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7466751-E705-DD3B-2F57-D7B4C658ECF7}"/>
              </a:ext>
            </a:extLst>
          </p:cNvPr>
          <p:cNvSpPr txBox="1"/>
          <p:nvPr/>
        </p:nvSpPr>
        <p:spPr>
          <a:xfrm>
            <a:off x="3352800" y="1074509"/>
            <a:ext cx="8839200" cy="432426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T</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otal Hereditary Depravity</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U</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nconditional Election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L</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imited Atonement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I</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rresistible Grace</a:t>
            </a:r>
          </a:p>
          <a:p>
            <a:pPr algn="just" eaLnBrk="0" fontAlgn="base" hangingPunct="0">
              <a:spcBef>
                <a:spcPct val="0"/>
              </a:spcBef>
              <a:spcAft>
                <a:spcPct val="0"/>
              </a:spcAft>
              <a:defRPr/>
            </a:pPr>
            <a:r>
              <a:rPr lang="en-US" sz="5500" b="1"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cs typeface="Arial" charset="0"/>
              </a:rPr>
              <a:t>P</a:t>
            </a:r>
            <a:r>
              <a:rPr lang="en-US" sz="5500" b="1"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cs typeface="Arial" charset="0"/>
              </a:rPr>
              <a:t>erseverance of the Saints</a:t>
            </a:r>
          </a:p>
        </p:txBody>
      </p:sp>
    </p:spTree>
    <p:extLst>
      <p:ext uri="{BB962C8B-B14F-4D97-AF65-F5344CB8AC3E}">
        <p14:creationId xmlns:p14="http://schemas.microsoft.com/office/powerpoint/2010/main" val="254059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19F0FA-027D-8F97-545B-3F8BD851B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800" y="1074510"/>
            <a:ext cx="8763000" cy="432426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chemeClr val="tx1"/>
                  </a:glow>
                  <a:outerShdw blurRad="38100" dist="38100" dir="2700000" algn="tl">
                    <a:srgbClr val="000000">
                      <a:alpha val="43137"/>
                    </a:srgbClr>
                  </a:outerShdw>
                </a:effectLst>
                <a:uLnTx/>
                <a:uFillTx/>
                <a:latin typeface="Calligraph421 BT" panose="03060702050402020204" pitchFamily="66" charset="0"/>
                <a:ea typeface="+mn-ea"/>
                <a:cs typeface="Arial" charset="0"/>
              </a:rPr>
              <a:t>T</a:t>
            </a:r>
            <a:r>
              <a:rPr kumimoji="0" lang="en-US" sz="5500" b="1" i="0" u="none" strike="noStrike" kern="1200" cap="none" spc="0" normalizeH="0" baseline="0" noProof="0" dirty="0">
                <a:ln>
                  <a:noFill/>
                </a:ln>
                <a:solidFill>
                  <a:schemeClr val="bg1"/>
                </a:solidFill>
                <a:effectLst>
                  <a:glow rad="127000">
                    <a:schemeClr val="tx1"/>
                  </a:glow>
                  <a:outerShdw blurRad="38100" dist="38100" dir="2700000" algn="tl">
                    <a:srgbClr val="000000">
                      <a:alpha val="43137"/>
                    </a:srgbClr>
                  </a:outerShdw>
                </a:effectLst>
                <a:uLnTx/>
                <a:uFillTx/>
                <a:latin typeface="Calligraph421 BT" panose="03060702050402020204" pitchFamily="66" charset="0"/>
                <a:ea typeface="+mn-ea"/>
                <a:cs typeface="Arial" charset="0"/>
              </a:rPr>
              <a:t>otal Hereditary Depravity</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chemeClr val="bg1"/>
                  </a:glow>
                  <a:outerShdw blurRad="38100" dist="38100" dir="2700000" algn="tl">
                    <a:srgbClr val="000000">
                      <a:alpha val="43137"/>
                    </a:srgbClr>
                  </a:outerShdw>
                </a:effectLst>
                <a:uLnTx/>
                <a:uFillTx/>
                <a:latin typeface="Calligraph421 BT" panose="03060702050402020204" pitchFamily="66" charset="0"/>
                <a:ea typeface="+mn-ea"/>
                <a:cs typeface="Arial" charset="0"/>
              </a:rPr>
              <a:t>Unconditional Election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L</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imited Atonement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I</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rresistible Grace</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P</a:t>
            </a:r>
            <a:r>
              <a:rPr kumimoji="0" lang="en-US" sz="5500" b="1" i="0" u="none" strike="noStrike" kern="1200" cap="none" spc="0" normalizeH="0" baseline="0" noProof="0" dirty="0">
                <a:ln>
                  <a:noFill/>
                </a:ln>
                <a:solidFill>
                  <a:srgbClr val="FFFFFF"/>
                </a:solidFill>
                <a:effectLst>
                  <a:glow rad="127000">
                    <a:srgbClr val="000000"/>
                  </a:glow>
                  <a:outerShdw blurRad="38100" dist="38100" dir="2700000" algn="tl">
                    <a:srgbClr val="000000">
                      <a:alpha val="43137"/>
                    </a:srgbClr>
                  </a:outerShdw>
                </a:effectLst>
                <a:uLnTx/>
                <a:uFillTx/>
                <a:latin typeface="Calligraph421 BT" panose="03060702050402020204" pitchFamily="66" charset="0"/>
                <a:ea typeface="+mn-ea"/>
                <a:cs typeface="Arial" charset="0"/>
              </a:rPr>
              <a:t>erseverance of the Saints</a:t>
            </a:r>
          </a:p>
        </p:txBody>
      </p:sp>
    </p:spTree>
    <p:extLst>
      <p:ext uri="{BB962C8B-B14F-4D97-AF65-F5344CB8AC3E}">
        <p14:creationId xmlns:p14="http://schemas.microsoft.com/office/powerpoint/2010/main" val="238866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63141B-DEB9-207F-B836-8ED2ABE33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90500">
                    <a:srgbClr val="FFFFFF"/>
                  </a:glow>
                  <a:outerShdw blurRad="38100" dist="38100" dir="2700000" algn="tl">
                    <a:srgbClr val="000000">
                      <a:alpha val="43137"/>
                    </a:srgbClr>
                  </a:outerShdw>
                </a:effectLst>
                <a:uLnTx/>
                <a:uFillTx/>
                <a:latin typeface="Calligraph421 BT" panose="03060702050402020204" pitchFamily="66" charset="0"/>
                <a:ea typeface="+mn-ea"/>
                <a:cs typeface="Arial" charset="0"/>
              </a:rPr>
              <a:t>Unconditional Election</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3"/>
            <a:ext cx="8839200" cy="5324535"/>
          </a:xfrm>
          <a:prstGeom prst="rect">
            <a:avLst/>
          </a:prstGeom>
          <a:noFill/>
        </p:spPr>
        <p:txBody>
          <a:bodyPr wrap="square" rtlCol="0">
            <a:spAutoFit/>
          </a:bodyPr>
          <a:lstStyle/>
          <a:p>
            <a:pPr>
              <a:defRPr/>
            </a:pPr>
            <a:r>
              <a:rPr lang="en-US" sz="4000" dirty="0">
                <a:solidFill>
                  <a:srgbClr val="FFFFFF"/>
                </a:solidFill>
                <a:effectLst>
                  <a:glow rad="127000">
                    <a:srgbClr val="000000"/>
                  </a:glow>
                </a:effectLst>
                <a:latin typeface="Calligraph421 BT" panose="03060702050402020204" pitchFamily="66" charset="0"/>
              </a:rPr>
              <a:t>“All are not created on equal terms, but some are preordained to eternal life, others to eternal damnation; and, accordingly, as each has been created for one or other of these ends, we say that he has been predestinated to life or to death.”</a:t>
            </a:r>
          </a:p>
          <a:p>
            <a:pPr algn="r">
              <a:defRPr/>
            </a:pPr>
            <a:r>
              <a:rPr lang="en-US" sz="3000" dirty="0">
                <a:solidFill>
                  <a:srgbClr val="FFFFFF"/>
                </a:solidFill>
                <a:effectLst>
                  <a:glow rad="127000">
                    <a:srgbClr val="000000"/>
                  </a:glow>
                </a:effectLst>
                <a:latin typeface="Calligraph421 BT" panose="03060702050402020204" pitchFamily="66" charset="0"/>
              </a:rPr>
              <a:t>-- John Calvin, </a:t>
            </a:r>
            <a:r>
              <a:rPr lang="en-US" sz="3000" u="sng" dirty="0">
                <a:solidFill>
                  <a:srgbClr val="FFFFFF"/>
                </a:solidFill>
                <a:effectLst>
                  <a:glow rad="127000">
                    <a:srgbClr val="000000"/>
                  </a:glow>
                </a:effectLst>
                <a:latin typeface="Calligraph421 BT" panose="03060702050402020204" pitchFamily="66" charset="0"/>
              </a:rPr>
              <a:t>Institutes of the Christian Religion, </a:t>
            </a:r>
            <a:r>
              <a:rPr lang="en-US" sz="3000" dirty="0">
                <a:solidFill>
                  <a:srgbClr val="FFFFFF"/>
                </a:solidFill>
                <a:effectLst>
                  <a:glow rad="127000">
                    <a:srgbClr val="000000"/>
                  </a:glow>
                </a:effectLst>
                <a:latin typeface="Calligraph421 BT" panose="03060702050402020204" pitchFamily="66" charset="0"/>
              </a:rPr>
              <a:t>Book Third, Chapter 21, Paragraph 5</a:t>
            </a:r>
          </a:p>
        </p:txBody>
      </p:sp>
    </p:spTree>
    <p:extLst>
      <p:ext uri="{BB962C8B-B14F-4D97-AF65-F5344CB8AC3E}">
        <p14:creationId xmlns:p14="http://schemas.microsoft.com/office/powerpoint/2010/main" val="144226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86D8D-899B-F706-EAEC-26BBE61EB3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3E29C24-7AA8-BF78-4137-DAC89D09B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B2C1EA1-010C-4131-C1D2-4EFA80F48234}"/>
              </a:ext>
            </a:extLst>
          </p:cNvPr>
          <p:cNvSpPr txBox="1"/>
          <p:nvPr/>
        </p:nvSpPr>
        <p:spPr>
          <a:xfrm>
            <a:off x="3352800" y="1"/>
            <a:ext cx="8839200" cy="9387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a:ln>
                  <a:noFill/>
                </a:ln>
                <a:solidFill>
                  <a:srgbClr val="C0504D"/>
                </a:solidFill>
                <a:effectLst>
                  <a:glow rad="190500">
                    <a:srgbClr val="FFFFFF"/>
                  </a:glow>
                  <a:outerShdw blurRad="38100" dist="38100" dir="2700000" algn="tl">
                    <a:srgbClr val="000000">
                      <a:alpha val="43137"/>
                    </a:srgbClr>
                  </a:outerShdw>
                </a:effectLst>
                <a:uLnTx/>
                <a:uFillTx/>
                <a:latin typeface="Calligraph421 BT" panose="03060702050402020204" pitchFamily="66" charset="0"/>
                <a:ea typeface="+mn-ea"/>
                <a:cs typeface="Arial" charset="0"/>
              </a:rPr>
              <a:t>Unconditional Election</a:t>
            </a:r>
          </a:p>
        </p:txBody>
      </p:sp>
      <p:sp>
        <p:nvSpPr>
          <p:cNvPr id="2" name="TextBox 1">
            <a:extLst>
              <a:ext uri="{FF2B5EF4-FFF2-40B4-BE49-F238E27FC236}">
                <a16:creationId xmlns:a16="http://schemas.microsoft.com/office/drawing/2014/main" id="{84844D48-3D96-66D2-64BB-5EE5B554A301}"/>
              </a:ext>
            </a:extLst>
          </p:cNvPr>
          <p:cNvSpPr txBox="1"/>
          <p:nvPr/>
        </p:nvSpPr>
        <p:spPr>
          <a:xfrm>
            <a:off x="3352800" y="1015663"/>
            <a:ext cx="8839200" cy="5940088"/>
          </a:xfrm>
          <a:prstGeom prst="rect">
            <a:avLst/>
          </a:prstGeom>
          <a:noFill/>
        </p:spPr>
        <p:txBody>
          <a:bodyPr wrap="square" rtlCol="0">
            <a:spAutoFit/>
          </a:bodyPr>
          <a:lstStyle/>
          <a:p>
            <a:pPr>
              <a:defRPr/>
            </a:pPr>
            <a:r>
              <a:rPr lang="en-US" sz="4000" dirty="0">
                <a:solidFill>
                  <a:srgbClr val="FFFFFF"/>
                </a:solidFill>
                <a:effectLst>
                  <a:glow rad="127000">
                    <a:srgbClr val="000000"/>
                  </a:glow>
                </a:effectLst>
                <a:latin typeface="Calligraph421 BT" panose="03060702050402020204" pitchFamily="66" charset="0"/>
              </a:rPr>
              <a:t>“Now, since the arrangement of all things is in the hand of God, since to him belongs the disposal of life and death, he arranges all things by his sovereign counsel, in such a way that individuals are born, who are doomed from the womb to certain death, and are to glorify him by their destruction.”</a:t>
            </a:r>
          </a:p>
          <a:p>
            <a:pPr algn="r">
              <a:defRPr/>
            </a:pPr>
            <a:r>
              <a:rPr lang="en-US" sz="3000" dirty="0">
                <a:solidFill>
                  <a:srgbClr val="FFFFFF"/>
                </a:solidFill>
                <a:effectLst>
                  <a:glow rad="127000">
                    <a:srgbClr val="000000"/>
                  </a:glow>
                </a:effectLst>
                <a:latin typeface="Calligraph421 BT" panose="03060702050402020204" pitchFamily="66" charset="0"/>
              </a:rPr>
              <a:t>-- John Calvin, </a:t>
            </a:r>
            <a:r>
              <a:rPr lang="en-US" sz="3000" u="sng" dirty="0">
                <a:solidFill>
                  <a:srgbClr val="FFFFFF"/>
                </a:solidFill>
                <a:effectLst>
                  <a:glow rad="127000">
                    <a:srgbClr val="000000"/>
                  </a:glow>
                </a:effectLst>
                <a:latin typeface="Calligraph421 BT" panose="03060702050402020204" pitchFamily="66" charset="0"/>
              </a:rPr>
              <a:t>Institutes of the Christian Religion, </a:t>
            </a:r>
            <a:r>
              <a:rPr lang="en-US" sz="3000" dirty="0">
                <a:solidFill>
                  <a:srgbClr val="FFFFFF"/>
                </a:solidFill>
                <a:effectLst>
                  <a:glow rad="127000">
                    <a:srgbClr val="000000"/>
                  </a:glow>
                </a:effectLst>
                <a:latin typeface="Calligraph421 BT" panose="03060702050402020204" pitchFamily="66" charset="0"/>
              </a:rPr>
              <a:t>Book Third, Chapter 23, Paragraph 6</a:t>
            </a:r>
          </a:p>
        </p:txBody>
      </p:sp>
    </p:spTree>
    <p:extLst>
      <p:ext uri="{BB962C8B-B14F-4D97-AF65-F5344CB8AC3E}">
        <p14:creationId xmlns:p14="http://schemas.microsoft.com/office/powerpoint/2010/main" val="2969134778"/>
      </p:ext>
    </p:extLst>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11327</TotalTime>
  <Words>433</Words>
  <Application>Microsoft Office PowerPoint</Application>
  <PresentationFormat>Widescreen</PresentationFormat>
  <Paragraphs>72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Calligraph421 BT</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Dockens</dc:creator>
  <cp:lastModifiedBy>Bryan Dockens</cp:lastModifiedBy>
  <cp:revision>1392</cp:revision>
  <dcterms:created xsi:type="dcterms:W3CDTF">2023-05-27T00:35:32Z</dcterms:created>
  <dcterms:modified xsi:type="dcterms:W3CDTF">2026-01-12T22:58:53Z</dcterms:modified>
</cp:coreProperties>
</file>