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2" r:id="rId3"/>
    <p:sldId id="263" r:id="rId4"/>
    <p:sldId id="272" r:id="rId5"/>
    <p:sldId id="280" r:id="rId6"/>
    <p:sldId id="281" r:id="rId7"/>
    <p:sldId id="264" r:id="rId8"/>
    <p:sldId id="261" r:id="rId9"/>
    <p:sldId id="265" r:id="rId10"/>
    <p:sldId id="268" r:id="rId11"/>
    <p:sldId id="258" r:id="rId12"/>
    <p:sldId id="269" r:id="rId13"/>
    <p:sldId id="270" r:id="rId14"/>
    <p:sldId id="274" r:id="rId15"/>
    <p:sldId id="266" r:id="rId16"/>
    <p:sldId id="273" r:id="rId17"/>
    <p:sldId id="267" r:id="rId18"/>
    <p:sldId id="271" r:id="rId19"/>
    <p:sldId id="275" r:id="rId20"/>
    <p:sldId id="276" r:id="rId21"/>
    <p:sldId id="277" r:id="rId22"/>
    <p:sldId id="278" r:id="rId23"/>
    <p:sldId id="279" r:id="rId24"/>
    <p:sldId id="282" r:id="rId25"/>
    <p:sldId id="283" r:id="rId26"/>
    <p:sldId id="284" r:id="rId27"/>
    <p:sldId id="28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61"/>
    <p:restoredTop sz="94647"/>
  </p:normalViewPr>
  <p:slideViewPr>
    <p:cSldViewPr>
      <p:cViewPr varScale="1">
        <p:scale>
          <a:sx n="101" d="100"/>
          <a:sy n="101" d="100"/>
        </p:scale>
        <p:origin x="64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CD38D0-30E0-4923-821C-F7D13B9AB8E5}" type="datetimeFigureOut">
              <a:rPr lang="en-US" smtClean="0"/>
              <a:t>10/7/2026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E634D7-87E1-48F8-9018-9D9B6D9C919C}" type="slidenum">
              <a:rPr lang="en-US" smtClean="0"/>
              <a:t>‹#›</a:t>
            </a:fld>
            <a:endParaRPr lang="en-US"/>
          </a:p>
        </p:txBody>
      </p:sp>
    </p:spTree>
    <p:extLst>
      <p:ext uri="{BB962C8B-B14F-4D97-AF65-F5344CB8AC3E}">
        <p14:creationId xmlns:p14="http://schemas.microsoft.com/office/powerpoint/2010/main" val="948257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13A3F4-2887-48DF-9A32-6337501F0F04}"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3729880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37BE25-C349-4AD9-9405-6A92AC9B2249}"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368064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93EEE1-BA3D-4C4D-B8DF-4518F2B132C6}"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3911751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FD1AEF-26E4-46F9-80DF-3DA05B638DC0}"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228245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209229-E8AC-489E-AE29-EEC240CC89EF}" type="datetime1">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1871072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CD2F3CA-D3C7-49B0-92B3-FE3272A9A192}" type="datetime1">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86181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C0BC7D-AF67-4378-B2F6-D9A6055AEF7E}" type="datetime1">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1342968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7E5AAD1-5772-427F-B9E2-80B0BFA1BAFC}"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3603488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A4E934C-DE6E-4C38-B095-7EDE02B8D46B}"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392411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033542-76C2-4189-ABA7-A825DEDE0F8E}"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3231903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67DF825-8A57-4E85-BFC9-A1AFB499C7C4}"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93315-3FA0-4CFA-9A0F-37F70C8E4E77}" type="slidenum">
              <a:rPr lang="en-US" smtClean="0"/>
              <a:t>‹#›</a:t>
            </a:fld>
            <a:endParaRPr lang="en-US"/>
          </a:p>
        </p:txBody>
      </p:sp>
    </p:spTree>
    <p:extLst>
      <p:ext uri="{BB962C8B-B14F-4D97-AF65-F5344CB8AC3E}">
        <p14:creationId xmlns:p14="http://schemas.microsoft.com/office/powerpoint/2010/main" val="3430377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C664D-0BE9-455A-A9C6-5FC1DA33EFC0}" type="datetime1">
              <a:rPr lang="en-US" smtClean="0"/>
              <a:t>10/7/2026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B93315-3FA0-4CFA-9A0F-37F70C8E4E77}" type="slidenum">
              <a:rPr lang="en-US" smtClean="0"/>
              <a:t>‹#›</a:t>
            </a:fld>
            <a:endParaRPr lang="en-US"/>
          </a:p>
        </p:txBody>
      </p:sp>
    </p:spTree>
    <p:extLst>
      <p:ext uri="{BB962C8B-B14F-4D97-AF65-F5344CB8AC3E}">
        <p14:creationId xmlns:p14="http://schemas.microsoft.com/office/powerpoint/2010/main" val="3435312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p:cNvSpPr>
            <a:spLocks noGrp="1"/>
          </p:cNvSpPr>
          <p:nvPr>
            <p:ph idx="1"/>
          </p:nvPr>
        </p:nvSpPr>
        <p:spPr>
          <a:xfrm>
            <a:off x="1524000" y="1143000"/>
            <a:ext cx="9144000" cy="5715000"/>
          </a:xfrm>
        </p:spPr>
        <p:txBody>
          <a:bodyPr>
            <a:normAutofit fontScale="92500"/>
          </a:bodyPr>
          <a:lstStyle/>
          <a:p>
            <a:r>
              <a:rPr lang="en-US" b="1" dirty="0"/>
              <a:t>INTRODUCTION</a:t>
            </a:r>
          </a:p>
          <a:p>
            <a:r>
              <a:rPr lang="en-US" b="1" dirty="0"/>
              <a:t>In </a:t>
            </a:r>
            <a:r>
              <a:rPr lang="en-US" b="1" dirty="0">
                <a:solidFill>
                  <a:srgbClr val="FF0000"/>
                </a:solidFill>
              </a:rPr>
              <a:t>Heb. 12:12-13 </a:t>
            </a:r>
            <a:r>
              <a:rPr lang="en-US" b="1" dirty="0"/>
              <a:t>NKJV, “Therefore strengthen the hands which hang down, and the feeble knees,  </a:t>
            </a:r>
            <a:r>
              <a:rPr lang="en-US" b="1" dirty="0">
                <a:solidFill>
                  <a:srgbClr val="FF0000"/>
                </a:solidFill>
              </a:rPr>
              <a:t>13</a:t>
            </a:r>
            <a:r>
              <a:rPr lang="en-US" b="1" dirty="0"/>
              <a:t> and make straight paths for your feet, so that what is lame may not be dislocated, but rather be healed.”</a:t>
            </a:r>
          </a:p>
          <a:p>
            <a:r>
              <a:rPr lang="en-US" b="1" dirty="0"/>
              <a:t>In </a:t>
            </a:r>
            <a:r>
              <a:rPr lang="en-US" b="1" dirty="0">
                <a:solidFill>
                  <a:srgbClr val="FF0000"/>
                </a:solidFill>
              </a:rPr>
              <a:t>Isa. 50:4-5</a:t>
            </a:r>
            <a:r>
              <a:rPr lang="en-US" b="1" dirty="0"/>
              <a:t> NASB, “</a:t>
            </a:r>
            <a:r>
              <a:rPr lang="en-US" b="1" dirty="0">
                <a:solidFill>
                  <a:srgbClr val="FF0000"/>
                </a:solidFill>
              </a:rPr>
              <a:t>4</a:t>
            </a:r>
            <a:r>
              <a:rPr lang="en-US" b="1" dirty="0"/>
              <a:t> The Lord God has given Me the tongue of disciples,  That I may know how to sustain the weary one with a word.  He awakens </a:t>
            </a:r>
            <a:r>
              <a:rPr lang="en-US" b="1" i="1" dirty="0"/>
              <a:t>Me</a:t>
            </a:r>
            <a:r>
              <a:rPr lang="en-US" b="1" dirty="0"/>
              <a:t> morning by morning,  He awakens My ear to listen as a disciple.  </a:t>
            </a:r>
            <a:r>
              <a:rPr lang="en-US" b="1" dirty="0">
                <a:solidFill>
                  <a:srgbClr val="FF0000"/>
                </a:solidFill>
              </a:rPr>
              <a:t>5</a:t>
            </a:r>
            <a:r>
              <a:rPr lang="en-US" b="1" dirty="0"/>
              <a:t> The Lord God has opened My ear;  And I was not disobedient  Nor did I turn back.” </a:t>
            </a:r>
          </a:p>
        </p:txBody>
      </p:sp>
      <p:sp>
        <p:nvSpPr>
          <p:cNvPr id="6" name="Slide Number Placeholder 5"/>
          <p:cNvSpPr>
            <a:spLocks noGrp="1"/>
          </p:cNvSpPr>
          <p:nvPr>
            <p:ph type="sldNum" sz="quarter" idx="12"/>
          </p:nvPr>
        </p:nvSpPr>
        <p:spPr>
          <a:xfrm>
            <a:off x="8534400" y="6465102"/>
            <a:ext cx="2133600" cy="365125"/>
          </a:xfrm>
        </p:spPr>
        <p:txBody>
          <a:bodyPr/>
          <a:lstStyle/>
          <a:p>
            <a:fld id="{A9B93315-3FA0-4CFA-9A0F-37F70C8E4E77}" type="slidenum">
              <a:rPr lang="en-US" sz="2800" b="1"/>
              <a:t>1</a:t>
            </a:fld>
            <a:endParaRPr lang="en-US" sz="2800" b="1" dirty="0"/>
          </a:p>
        </p:txBody>
      </p:sp>
    </p:spTree>
    <p:extLst>
      <p:ext uri="{BB962C8B-B14F-4D97-AF65-F5344CB8AC3E}">
        <p14:creationId xmlns:p14="http://schemas.microsoft.com/office/powerpoint/2010/main" val="266850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5A6A9-6EAF-1257-027D-702D784F8B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8007F1-B411-9DEB-400C-F3F3A248A647}"/>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3EF1FED3-4EE1-FFAA-6AD9-25F021ADBAD9}"/>
              </a:ext>
            </a:extLst>
          </p:cNvPr>
          <p:cNvSpPr>
            <a:spLocks noGrp="1"/>
          </p:cNvSpPr>
          <p:nvPr>
            <p:ph idx="1"/>
          </p:nvPr>
        </p:nvSpPr>
        <p:spPr>
          <a:xfrm>
            <a:off x="1524000" y="1143000"/>
            <a:ext cx="9144000" cy="5715000"/>
          </a:xfrm>
        </p:spPr>
        <p:txBody>
          <a:bodyPr>
            <a:normAutofit/>
          </a:bodyPr>
          <a:lstStyle/>
          <a:p>
            <a:r>
              <a:rPr lang="en-US" b="1" dirty="0"/>
              <a:t>INTRODUCTION</a:t>
            </a:r>
          </a:p>
          <a:p>
            <a:r>
              <a:rPr lang="en-US" b="1" dirty="0"/>
              <a:t>In </a:t>
            </a:r>
            <a:r>
              <a:rPr lang="en-US" b="1" dirty="0">
                <a:solidFill>
                  <a:srgbClr val="FF0000"/>
                </a:solidFill>
              </a:rPr>
              <a:t>Mt. 11:28-30 </a:t>
            </a:r>
            <a:r>
              <a:rPr lang="en-US" b="1" dirty="0"/>
              <a:t>NASB, Jesus said, “</a:t>
            </a:r>
            <a:r>
              <a:rPr lang="en-US" b="1" dirty="0">
                <a:solidFill>
                  <a:srgbClr val="FF0000"/>
                </a:solidFill>
              </a:rPr>
              <a:t>28</a:t>
            </a:r>
            <a:r>
              <a:rPr lang="en-US" b="1" dirty="0"/>
              <a:t> Come to Me, all who are weary and heavy-laden, and I will give you rest.  </a:t>
            </a:r>
            <a:r>
              <a:rPr lang="en-US" b="1" dirty="0">
                <a:solidFill>
                  <a:srgbClr val="FF0000"/>
                </a:solidFill>
              </a:rPr>
              <a:t>29 </a:t>
            </a:r>
            <a:r>
              <a:rPr lang="en-US" b="1" dirty="0"/>
              <a:t>“Take My yoke upon you and learn from Me, for I am gentle and humble in heart, and you will find rest for your souls.  </a:t>
            </a:r>
            <a:r>
              <a:rPr lang="en-US" b="1" dirty="0">
                <a:solidFill>
                  <a:srgbClr val="FF0000"/>
                </a:solidFill>
              </a:rPr>
              <a:t>30</a:t>
            </a:r>
            <a:r>
              <a:rPr lang="en-US" b="1" dirty="0"/>
              <a:t> “For My yoke is easy and My burden is light.” </a:t>
            </a:r>
          </a:p>
        </p:txBody>
      </p:sp>
      <p:sp>
        <p:nvSpPr>
          <p:cNvPr id="6" name="Slide Number Placeholder 5">
            <a:extLst>
              <a:ext uri="{FF2B5EF4-FFF2-40B4-BE49-F238E27FC236}">
                <a16:creationId xmlns:a16="http://schemas.microsoft.com/office/drawing/2014/main" id="{69B137D3-D61A-DAFA-FF35-1422AB271AD4}"/>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a:t>
            </a:fld>
            <a:endParaRPr lang="en-US" sz="2800" b="1" dirty="0"/>
          </a:p>
        </p:txBody>
      </p:sp>
    </p:spTree>
    <p:extLst>
      <p:ext uri="{BB962C8B-B14F-4D97-AF65-F5344CB8AC3E}">
        <p14:creationId xmlns:p14="http://schemas.microsoft.com/office/powerpoint/2010/main" val="21707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836CE-9AE1-2821-E940-1801FFC127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33E4AF1-560F-204F-9E0B-122BA10CE053}"/>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0729A48B-C3AD-B2AA-85B6-3B69C6D1EDDB}"/>
              </a:ext>
            </a:extLst>
          </p:cNvPr>
          <p:cNvSpPr>
            <a:spLocks noGrp="1"/>
          </p:cNvSpPr>
          <p:nvPr>
            <p:ph idx="1"/>
          </p:nvPr>
        </p:nvSpPr>
        <p:spPr>
          <a:xfrm>
            <a:off x="1524000" y="1143000"/>
            <a:ext cx="9144000" cy="5715000"/>
          </a:xfrm>
        </p:spPr>
        <p:txBody>
          <a:bodyPr>
            <a:normAutofit lnSpcReduction="10000"/>
          </a:bodyPr>
          <a:lstStyle/>
          <a:p>
            <a:r>
              <a:rPr lang="en-US" b="1" dirty="0"/>
              <a:t>INTRODUCTION</a:t>
            </a:r>
          </a:p>
          <a:p>
            <a:r>
              <a:rPr lang="en-US" b="1" dirty="0"/>
              <a:t>In </a:t>
            </a:r>
            <a:r>
              <a:rPr lang="en-US" b="1" dirty="0">
                <a:solidFill>
                  <a:srgbClr val="FF0000"/>
                </a:solidFill>
              </a:rPr>
              <a:t>Isa 35:3-4 </a:t>
            </a:r>
            <a:r>
              <a:rPr lang="en-US" b="1" dirty="0"/>
              <a:t>NASB, “</a:t>
            </a:r>
            <a:r>
              <a:rPr lang="en-US" b="1" dirty="0">
                <a:solidFill>
                  <a:srgbClr val="FF0000"/>
                </a:solidFill>
              </a:rPr>
              <a:t>3 </a:t>
            </a:r>
            <a:r>
              <a:rPr lang="en-US" b="1" dirty="0"/>
              <a:t>Encourage the exhausted, and strengthen the feeble.  </a:t>
            </a:r>
            <a:r>
              <a:rPr lang="en-US" b="1" dirty="0">
                <a:solidFill>
                  <a:srgbClr val="FF0000"/>
                </a:solidFill>
              </a:rPr>
              <a:t>4</a:t>
            </a:r>
            <a:r>
              <a:rPr lang="en-US" b="1" dirty="0"/>
              <a:t> Say to those with anxious heart,  “Take courage, fear not.  Behold, your God will come </a:t>
            </a:r>
            <a:r>
              <a:rPr lang="en-US" b="1" i="1" dirty="0"/>
              <a:t>with</a:t>
            </a:r>
            <a:r>
              <a:rPr lang="en-US" b="1" dirty="0"/>
              <a:t> vengeance;  The recompense of God will come,  But He will save you.” </a:t>
            </a:r>
          </a:p>
          <a:p>
            <a:r>
              <a:rPr lang="en-US" b="1" dirty="0"/>
              <a:t>In </a:t>
            </a:r>
            <a:r>
              <a:rPr lang="en-US" b="1" dirty="0">
                <a:solidFill>
                  <a:srgbClr val="FF0000"/>
                </a:solidFill>
              </a:rPr>
              <a:t>Job 4:3-4 </a:t>
            </a:r>
            <a:r>
              <a:rPr lang="en-US" b="1" dirty="0"/>
              <a:t>NASB, Eliphaz said this about Job, “Behold you have admonished many,  And you have strengthened weak hands.  </a:t>
            </a:r>
            <a:r>
              <a:rPr lang="en-US" b="1" dirty="0">
                <a:solidFill>
                  <a:srgbClr val="FF0000"/>
                </a:solidFill>
              </a:rPr>
              <a:t>4 </a:t>
            </a:r>
            <a:r>
              <a:rPr lang="en-US" b="1" dirty="0"/>
              <a:t>“Your words have helped the tottering to stand,  And you have strengthened feeble knees.” </a:t>
            </a:r>
          </a:p>
        </p:txBody>
      </p:sp>
      <p:sp>
        <p:nvSpPr>
          <p:cNvPr id="6" name="Slide Number Placeholder 5">
            <a:extLst>
              <a:ext uri="{FF2B5EF4-FFF2-40B4-BE49-F238E27FC236}">
                <a16:creationId xmlns:a16="http://schemas.microsoft.com/office/drawing/2014/main" id="{22326AA2-DA7E-A7AE-A7CB-809E6F9099F7}"/>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3</a:t>
            </a:fld>
            <a:endParaRPr lang="en-US" sz="2800" b="1" dirty="0"/>
          </a:p>
        </p:txBody>
      </p:sp>
    </p:spTree>
    <p:extLst>
      <p:ext uri="{BB962C8B-B14F-4D97-AF65-F5344CB8AC3E}">
        <p14:creationId xmlns:p14="http://schemas.microsoft.com/office/powerpoint/2010/main" val="2935014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C7499-DBFC-F565-2618-82F78A925B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46187A-30DE-6588-2E65-A6667D35D8AE}"/>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AE7F36F6-FDA5-A0A2-DC44-C41A4D78B5FF}"/>
              </a:ext>
            </a:extLst>
          </p:cNvPr>
          <p:cNvSpPr>
            <a:spLocks noGrp="1"/>
          </p:cNvSpPr>
          <p:nvPr>
            <p:ph idx="1"/>
          </p:nvPr>
        </p:nvSpPr>
        <p:spPr>
          <a:xfrm>
            <a:off x="1524000" y="1143000"/>
            <a:ext cx="9144000" cy="5715000"/>
          </a:xfrm>
        </p:spPr>
        <p:txBody>
          <a:bodyPr>
            <a:normAutofit fontScale="92500"/>
          </a:bodyPr>
          <a:lstStyle/>
          <a:p>
            <a:r>
              <a:rPr lang="en-US" b="1" dirty="0"/>
              <a:t>*NO HOPE EXCEPT THROUGH JESUS</a:t>
            </a:r>
          </a:p>
          <a:p>
            <a:r>
              <a:rPr lang="en-US" b="1" dirty="0"/>
              <a:t>In </a:t>
            </a:r>
            <a:r>
              <a:rPr lang="en-US" b="1" dirty="0">
                <a:solidFill>
                  <a:srgbClr val="FF0000"/>
                </a:solidFill>
              </a:rPr>
              <a:t>Eph. 2:11-13 </a:t>
            </a:r>
            <a:r>
              <a:rPr lang="en-US" b="1" dirty="0"/>
              <a:t>NASB,  Paul includes the Gentiles, “</a:t>
            </a:r>
            <a:r>
              <a:rPr lang="en-US" b="1" dirty="0">
                <a:solidFill>
                  <a:srgbClr val="FF0000"/>
                </a:solidFill>
              </a:rPr>
              <a:t>11</a:t>
            </a:r>
            <a:r>
              <a:rPr lang="en-US" b="1" dirty="0"/>
              <a:t> Therefore remember that formerly you, the Gentiles in the flesh, who are called “Uncircumcision” by the so-called “Circumcision,” </a:t>
            </a:r>
            <a:r>
              <a:rPr lang="en-US" b="1" i="1" dirty="0"/>
              <a:t>which is</a:t>
            </a:r>
            <a:r>
              <a:rPr lang="en-US" b="1" dirty="0"/>
              <a:t> performed in the flesh by human hands— </a:t>
            </a:r>
            <a:r>
              <a:rPr lang="en-US" b="1" dirty="0">
                <a:solidFill>
                  <a:srgbClr val="FF0000"/>
                </a:solidFill>
              </a:rPr>
              <a:t>12</a:t>
            </a:r>
            <a:r>
              <a:rPr lang="en-US" b="1" dirty="0"/>
              <a:t> </a:t>
            </a:r>
            <a:r>
              <a:rPr lang="en-US" b="1" i="1" dirty="0"/>
              <a:t>remember</a:t>
            </a:r>
            <a:r>
              <a:rPr lang="en-US" b="1" dirty="0"/>
              <a:t> that you were at that time separate from Christ, excluded from the commonwealth of Israel, and strangers to the covenants of promise, having no hope and without God in the world.  </a:t>
            </a:r>
            <a:r>
              <a:rPr lang="en-US" b="1" dirty="0">
                <a:solidFill>
                  <a:srgbClr val="FF0000"/>
                </a:solidFill>
              </a:rPr>
              <a:t>13</a:t>
            </a:r>
            <a:r>
              <a:rPr lang="en-US" b="1" dirty="0"/>
              <a:t> But now in Christ Jesus you who formerly were far off have been brought near by the blood of Christ.” </a:t>
            </a:r>
          </a:p>
          <a:p>
            <a:endParaRPr lang="en-US" b="1" dirty="0"/>
          </a:p>
        </p:txBody>
      </p:sp>
      <p:sp>
        <p:nvSpPr>
          <p:cNvPr id="6" name="Slide Number Placeholder 5">
            <a:extLst>
              <a:ext uri="{FF2B5EF4-FFF2-40B4-BE49-F238E27FC236}">
                <a16:creationId xmlns:a16="http://schemas.microsoft.com/office/drawing/2014/main" id="{C2228B12-C093-B32F-CB0F-1979BDBB8D23}"/>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4</a:t>
            </a:fld>
            <a:endParaRPr lang="en-US" sz="2800" b="1" dirty="0"/>
          </a:p>
        </p:txBody>
      </p:sp>
    </p:spTree>
    <p:extLst>
      <p:ext uri="{BB962C8B-B14F-4D97-AF65-F5344CB8AC3E}">
        <p14:creationId xmlns:p14="http://schemas.microsoft.com/office/powerpoint/2010/main" val="3955729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8EA53-0367-E030-7531-198EAC25A2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CFEC664-0097-B88E-7B75-6E7807C5E66E}"/>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268CC84F-3173-30E1-3DB5-7E63F4696AAF}"/>
              </a:ext>
            </a:extLst>
          </p:cNvPr>
          <p:cNvSpPr>
            <a:spLocks noGrp="1"/>
          </p:cNvSpPr>
          <p:nvPr>
            <p:ph idx="1"/>
          </p:nvPr>
        </p:nvSpPr>
        <p:spPr>
          <a:xfrm>
            <a:off x="1524000" y="1143000"/>
            <a:ext cx="9144000" cy="5715000"/>
          </a:xfrm>
        </p:spPr>
        <p:txBody>
          <a:bodyPr>
            <a:normAutofit lnSpcReduction="10000"/>
          </a:bodyPr>
          <a:lstStyle/>
          <a:p>
            <a:r>
              <a:rPr lang="en-US" b="1" dirty="0"/>
              <a:t>*TRIALS</a:t>
            </a:r>
          </a:p>
          <a:p>
            <a:r>
              <a:rPr lang="en-US" b="1" dirty="0"/>
              <a:t>In </a:t>
            </a:r>
            <a:r>
              <a:rPr lang="en-US" b="1" dirty="0">
                <a:solidFill>
                  <a:srgbClr val="FF0000"/>
                </a:solidFill>
              </a:rPr>
              <a:t>James 1:2-3 </a:t>
            </a:r>
            <a:r>
              <a:rPr lang="en-US" b="1" dirty="0"/>
              <a:t>NASB, “</a:t>
            </a:r>
            <a:r>
              <a:rPr lang="en-US" b="1" dirty="0">
                <a:solidFill>
                  <a:srgbClr val="FF0000"/>
                </a:solidFill>
              </a:rPr>
              <a:t>2</a:t>
            </a:r>
            <a:r>
              <a:rPr lang="en-US" b="1" dirty="0"/>
              <a:t> Consider it all joy, my brethren, when you encounter various trials,  </a:t>
            </a:r>
            <a:r>
              <a:rPr lang="en-US" b="1" dirty="0">
                <a:solidFill>
                  <a:srgbClr val="FF0000"/>
                </a:solidFill>
              </a:rPr>
              <a:t>3 </a:t>
            </a:r>
            <a:r>
              <a:rPr lang="en-US" b="1" dirty="0"/>
              <a:t>knowing that the testing of your faith produces endurance.  </a:t>
            </a:r>
            <a:r>
              <a:rPr lang="en-US" b="1" dirty="0">
                <a:solidFill>
                  <a:srgbClr val="FF0000"/>
                </a:solidFill>
              </a:rPr>
              <a:t>4 </a:t>
            </a:r>
            <a:r>
              <a:rPr lang="en-US" b="1" dirty="0"/>
              <a:t>And let endurance have </a:t>
            </a:r>
            <a:r>
              <a:rPr lang="en-US" b="1" i="1" dirty="0"/>
              <a:t>its</a:t>
            </a:r>
            <a:r>
              <a:rPr lang="en-US" b="1" dirty="0"/>
              <a:t> perfect result, so that you may be perfect and complete, lacking in nothing.” </a:t>
            </a:r>
          </a:p>
          <a:p>
            <a:r>
              <a:rPr lang="en-US" b="1" dirty="0"/>
              <a:t>In </a:t>
            </a:r>
            <a:r>
              <a:rPr lang="en-US" b="1" dirty="0">
                <a:solidFill>
                  <a:srgbClr val="FF0000"/>
                </a:solidFill>
              </a:rPr>
              <a:t>Gal. 6:1 </a:t>
            </a:r>
            <a:r>
              <a:rPr lang="en-US" b="1" dirty="0"/>
              <a:t>NASB, “Brethren, even if anyone is caught in any trespass, you who are spiritual, restore such a one in a spirit of gentleness; each one looking to yourself, so that you too will not </a:t>
            </a:r>
            <a:r>
              <a:rPr lang="en-US" b="1"/>
              <a:t>be tempted.”</a:t>
            </a:r>
            <a:endParaRPr lang="en-US" b="1" dirty="0"/>
          </a:p>
          <a:p>
            <a:pPr marL="0" indent="0">
              <a:buNone/>
            </a:pPr>
            <a:endParaRPr lang="en-US" b="1" dirty="0"/>
          </a:p>
        </p:txBody>
      </p:sp>
      <p:sp>
        <p:nvSpPr>
          <p:cNvPr id="6" name="Slide Number Placeholder 5">
            <a:extLst>
              <a:ext uri="{FF2B5EF4-FFF2-40B4-BE49-F238E27FC236}">
                <a16:creationId xmlns:a16="http://schemas.microsoft.com/office/drawing/2014/main" id="{7D51093A-968B-1735-738C-FF0CDF036A1F}"/>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5</a:t>
            </a:fld>
            <a:endParaRPr lang="en-US" sz="2800" b="1" dirty="0"/>
          </a:p>
        </p:txBody>
      </p:sp>
    </p:spTree>
    <p:extLst>
      <p:ext uri="{BB962C8B-B14F-4D97-AF65-F5344CB8AC3E}">
        <p14:creationId xmlns:p14="http://schemas.microsoft.com/office/powerpoint/2010/main" val="1303984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2D161-EECD-1530-7D6B-7FC3AC60C5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9418826-9C27-AA66-DF70-7C6CE74FB1E8}"/>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52AFB48E-1F34-39CA-045D-D9A92DA20065}"/>
              </a:ext>
            </a:extLst>
          </p:cNvPr>
          <p:cNvSpPr>
            <a:spLocks noGrp="1"/>
          </p:cNvSpPr>
          <p:nvPr>
            <p:ph idx="1"/>
          </p:nvPr>
        </p:nvSpPr>
        <p:spPr>
          <a:xfrm>
            <a:off x="1524000" y="1143000"/>
            <a:ext cx="9144000" cy="5715000"/>
          </a:xfrm>
        </p:spPr>
        <p:txBody>
          <a:bodyPr>
            <a:normAutofit/>
          </a:bodyPr>
          <a:lstStyle/>
          <a:p>
            <a:r>
              <a:rPr lang="en-US" b="1" dirty="0"/>
              <a:t>TRIALS</a:t>
            </a:r>
          </a:p>
          <a:p>
            <a:r>
              <a:rPr lang="en-US" b="1" dirty="0"/>
              <a:t>In </a:t>
            </a:r>
            <a:r>
              <a:rPr lang="en-US" b="1" dirty="0">
                <a:solidFill>
                  <a:srgbClr val="FF0000"/>
                </a:solidFill>
              </a:rPr>
              <a:t>1 Cor. 10:13 </a:t>
            </a:r>
            <a:r>
              <a:rPr lang="en-US" b="1" dirty="0"/>
              <a:t>NASB, “</a:t>
            </a:r>
            <a:r>
              <a:rPr lang="en-US" b="1" dirty="0">
                <a:solidFill>
                  <a:srgbClr val="FF0000"/>
                </a:solidFill>
              </a:rPr>
              <a:t>13</a:t>
            </a:r>
            <a:r>
              <a:rPr lang="en-US" b="1" dirty="0"/>
              <a:t> </a:t>
            </a:r>
            <a:r>
              <a:rPr lang="en-US" sz="3600" b="1" dirty="0"/>
              <a:t>No temptation has overtaken you but such as is common to man; and God is faithful, who will not allow you to be tempted beyond what you are able, but with the temptation will provide the way of escape also, so that you will be able to endure it.”</a:t>
            </a:r>
            <a:endParaRPr lang="en-US" b="1" dirty="0"/>
          </a:p>
        </p:txBody>
      </p:sp>
      <p:sp>
        <p:nvSpPr>
          <p:cNvPr id="6" name="Slide Number Placeholder 5">
            <a:extLst>
              <a:ext uri="{FF2B5EF4-FFF2-40B4-BE49-F238E27FC236}">
                <a16:creationId xmlns:a16="http://schemas.microsoft.com/office/drawing/2014/main" id="{6EA3C9FE-1252-0B64-A76D-8E399DB944C8}"/>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6</a:t>
            </a:fld>
            <a:endParaRPr lang="en-US" sz="2800" b="1" dirty="0"/>
          </a:p>
        </p:txBody>
      </p:sp>
    </p:spTree>
    <p:extLst>
      <p:ext uri="{BB962C8B-B14F-4D97-AF65-F5344CB8AC3E}">
        <p14:creationId xmlns:p14="http://schemas.microsoft.com/office/powerpoint/2010/main" val="4212285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E51C4-2EE6-A7A5-1216-9F710A99195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A0C5B1-575F-ED11-054E-EF60D29AA9B8}"/>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8F41DB88-E258-F15C-E790-7E699F3AF158}"/>
              </a:ext>
            </a:extLst>
          </p:cNvPr>
          <p:cNvSpPr>
            <a:spLocks noGrp="1"/>
          </p:cNvSpPr>
          <p:nvPr>
            <p:ph idx="1"/>
          </p:nvPr>
        </p:nvSpPr>
        <p:spPr>
          <a:xfrm>
            <a:off x="1524000" y="1143000"/>
            <a:ext cx="9144000" cy="5715000"/>
          </a:xfrm>
        </p:spPr>
        <p:txBody>
          <a:bodyPr>
            <a:normAutofit/>
          </a:bodyPr>
          <a:lstStyle/>
          <a:p>
            <a:r>
              <a:rPr lang="en-US" b="1" dirty="0"/>
              <a:t>*Encouragement is a WAY to strengthen someone’s hands.</a:t>
            </a:r>
          </a:p>
          <a:p>
            <a:r>
              <a:rPr lang="en-US" b="1" dirty="0"/>
              <a:t>In </a:t>
            </a:r>
            <a:r>
              <a:rPr lang="en-US" b="1" dirty="0">
                <a:solidFill>
                  <a:srgbClr val="FF0000"/>
                </a:solidFill>
              </a:rPr>
              <a:t>Isa. 41:10 </a:t>
            </a:r>
            <a:r>
              <a:rPr lang="en-US" b="1" dirty="0"/>
              <a:t>NASB, “Do not fear, for I am with you; Do not anxiously look about you, for I am your God. I will strengthen you, surely I will help you, Surely I will uphold you with My righteous right hand.’” </a:t>
            </a:r>
          </a:p>
          <a:p>
            <a:r>
              <a:rPr lang="en-US" b="1" dirty="0"/>
              <a:t>In </a:t>
            </a:r>
            <a:r>
              <a:rPr lang="en-US" b="1" dirty="0">
                <a:solidFill>
                  <a:srgbClr val="FF0000"/>
                </a:solidFill>
              </a:rPr>
              <a:t>Prov. 31:20 </a:t>
            </a:r>
            <a:r>
              <a:rPr lang="en-US" b="1" dirty="0"/>
              <a:t>NASB, the worthy woman, “She extends her hand to the poor, And she stretches out her hands to the needy.”</a:t>
            </a:r>
          </a:p>
        </p:txBody>
      </p:sp>
      <p:sp>
        <p:nvSpPr>
          <p:cNvPr id="6" name="Slide Number Placeholder 5">
            <a:extLst>
              <a:ext uri="{FF2B5EF4-FFF2-40B4-BE49-F238E27FC236}">
                <a16:creationId xmlns:a16="http://schemas.microsoft.com/office/drawing/2014/main" id="{678D37AA-2546-D3B9-C6A1-EA46FB48CE23}"/>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7</a:t>
            </a:fld>
            <a:endParaRPr lang="en-US" sz="2800" b="1" dirty="0"/>
          </a:p>
        </p:txBody>
      </p:sp>
    </p:spTree>
    <p:extLst>
      <p:ext uri="{BB962C8B-B14F-4D97-AF65-F5344CB8AC3E}">
        <p14:creationId xmlns:p14="http://schemas.microsoft.com/office/powerpoint/2010/main" val="1797564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B5E4D-1E26-207A-9C90-7466D727260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3FAF22-4248-69AE-4721-620F6E7B2DC8}"/>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08B64A26-21ED-3F31-F867-BF1138ADFD04}"/>
              </a:ext>
            </a:extLst>
          </p:cNvPr>
          <p:cNvSpPr>
            <a:spLocks noGrp="1"/>
          </p:cNvSpPr>
          <p:nvPr>
            <p:ph idx="1"/>
          </p:nvPr>
        </p:nvSpPr>
        <p:spPr>
          <a:xfrm>
            <a:off x="1524000" y="1143000"/>
            <a:ext cx="9144000" cy="5715000"/>
          </a:xfrm>
        </p:spPr>
        <p:txBody>
          <a:bodyPr>
            <a:normAutofit/>
          </a:bodyPr>
          <a:lstStyle/>
          <a:p>
            <a:r>
              <a:rPr lang="en-US" b="1" dirty="0"/>
              <a:t>Encouragement is a way to strengthen someone.</a:t>
            </a:r>
          </a:p>
          <a:p>
            <a:r>
              <a:rPr lang="en-US" b="1" dirty="0"/>
              <a:t>In </a:t>
            </a:r>
            <a:r>
              <a:rPr lang="en-US" b="1" dirty="0">
                <a:solidFill>
                  <a:srgbClr val="FF0000"/>
                </a:solidFill>
              </a:rPr>
              <a:t>Phil 4.13 </a:t>
            </a:r>
            <a:r>
              <a:rPr lang="en-US" b="1" dirty="0"/>
              <a:t>NASB, “I can do all things through Him (</a:t>
            </a:r>
            <a:r>
              <a:rPr lang="en-US" b="1" dirty="0">
                <a:solidFill>
                  <a:srgbClr val="FF0000"/>
                </a:solidFill>
              </a:rPr>
              <a:t>Jesus</a:t>
            </a:r>
            <a:r>
              <a:rPr lang="en-US" b="1" dirty="0"/>
              <a:t>) who strengthens me.”</a:t>
            </a:r>
          </a:p>
          <a:p>
            <a:r>
              <a:rPr lang="en-US" b="1" dirty="0"/>
              <a:t>In </a:t>
            </a:r>
            <a:r>
              <a:rPr lang="en-US" b="1" dirty="0">
                <a:solidFill>
                  <a:srgbClr val="FF0000"/>
                </a:solidFill>
              </a:rPr>
              <a:t>Ps. 46:1-3 </a:t>
            </a:r>
            <a:r>
              <a:rPr lang="en-US" b="1" dirty="0"/>
              <a:t>NASB, “</a:t>
            </a:r>
            <a:r>
              <a:rPr lang="en-US" b="1" dirty="0">
                <a:solidFill>
                  <a:srgbClr val="FF0000"/>
                </a:solidFill>
              </a:rPr>
              <a:t>1</a:t>
            </a:r>
            <a:r>
              <a:rPr lang="en-US" b="1" dirty="0"/>
              <a:t> God is our refuge and strength,  A very present help in trouble.  </a:t>
            </a:r>
            <a:r>
              <a:rPr lang="en-US" b="1" dirty="0">
                <a:solidFill>
                  <a:srgbClr val="FF0000"/>
                </a:solidFill>
              </a:rPr>
              <a:t>2</a:t>
            </a:r>
            <a:r>
              <a:rPr lang="en-US" b="1" dirty="0"/>
              <a:t> Therefore we will not fear, though the earth should change  And though the mountains slip into the heart of the sea;  </a:t>
            </a:r>
            <a:r>
              <a:rPr lang="en-US" b="1" dirty="0">
                <a:solidFill>
                  <a:srgbClr val="FF0000"/>
                </a:solidFill>
              </a:rPr>
              <a:t>3</a:t>
            </a:r>
            <a:r>
              <a:rPr lang="en-US" b="1" dirty="0"/>
              <a:t> Though its waters roar </a:t>
            </a:r>
            <a:r>
              <a:rPr lang="en-US" b="1" i="1" dirty="0"/>
              <a:t>and</a:t>
            </a:r>
            <a:r>
              <a:rPr lang="en-US" b="1" dirty="0"/>
              <a:t> foam,  Though the mountains quake at its swelling pride.” </a:t>
            </a:r>
          </a:p>
        </p:txBody>
      </p:sp>
      <p:sp>
        <p:nvSpPr>
          <p:cNvPr id="6" name="Slide Number Placeholder 5">
            <a:extLst>
              <a:ext uri="{FF2B5EF4-FFF2-40B4-BE49-F238E27FC236}">
                <a16:creationId xmlns:a16="http://schemas.microsoft.com/office/drawing/2014/main" id="{D636FB01-645E-DBE4-9828-BA167F2E7F62}"/>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8</a:t>
            </a:fld>
            <a:endParaRPr lang="en-US" sz="2800" b="1" dirty="0"/>
          </a:p>
        </p:txBody>
      </p:sp>
    </p:spTree>
    <p:extLst>
      <p:ext uri="{BB962C8B-B14F-4D97-AF65-F5344CB8AC3E}">
        <p14:creationId xmlns:p14="http://schemas.microsoft.com/office/powerpoint/2010/main" val="426840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C1713-4197-2C52-47C8-B4EEFC4A90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60FA2D-87AC-9DBA-D728-877EF6FEB17A}"/>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5F8D07FD-B8AE-2B97-24F9-DB8FC8875AD3}"/>
              </a:ext>
            </a:extLst>
          </p:cNvPr>
          <p:cNvSpPr>
            <a:spLocks noGrp="1"/>
          </p:cNvSpPr>
          <p:nvPr>
            <p:ph idx="1"/>
          </p:nvPr>
        </p:nvSpPr>
        <p:spPr>
          <a:xfrm>
            <a:off x="1524000" y="1143000"/>
            <a:ext cx="9144000" cy="5715000"/>
          </a:xfrm>
        </p:spPr>
        <p:txBody>
          <a:bodyPr>
            <a:normAutofit fontScale="92500" lnSpcReduction="10000"/>
          </a:bodyPr>
          <a:lstStyle/>
          <a:p>
            <a:r>
              <a:rPr lang="en-US" b="1" dirty="0"/>
              <a:t>Encouragement is a way to strengthen someone.</a:t>
            </a:r>
          </a:p>
          <a:p>
            <a:r>
              <a:rPr lang="en-US" b="1" dirty="0"/>
              <a:t>In </a:t>
            </a:r>
            <a:r>
              <a:rPr lang="en-US" b="1" dirty="0">
                <a:solidFill>
                  <a:srgbClr val="FF0000"/>
                </a:solidFill>
              </a:rPr>
              <a:t>2 Cor. 4:16-18 </a:t>
            </a:r>
            <a:r>
              <a:rPr lang="en-US" b="1" dirty="0"/>
              <a:t>NASB, “</a:t>
            </a:r>
            <a:r>
              <a:rPr lang="en-US" b="1" dirty="0">
                <a:solidFill>
                  <a:srgbClr val="FF0000"/>
                </a:solidFill>
              </a:rPr>
              <a:t>16</a:t>
            </a:r>
            <a:r>
              <a:rPr lang="en-US" b="1" dirty="0"/>
              <a:t> Therefore we do not lose heart, but though our outer man is decaying, yet our inner man is being renewed day by day.  </a:t>
            </a:r>
            <a:r>
              <a:rPr lang="en-US" b="1" dirty="0">
                <a:solidFill>
                  <a:srgbClr val="FF0000"/>
                </a:solidFill>
              </a:rPr>
              <a:t>17</a:t>
            </a:r>
            <a:r>
              <a:rPr lang="en-US" b="1" dirty="0"/>
              <a:t> For momentary, light affliction is producing for us an eternal weight of glory far beyond all comparison,  </a:t>
            </a:r>
            <a:r>
              <a:rPr lang="en-US" b="1" dirty="0">
                <a:solidFill>
                  <a:srgbClr val="FF0000"/>
                </a:solidFill>
              </a:rPr>
              <a:t>18</a:t>
            </a:r>
            <a:r>
              <a:rPr lang="en-US" b="1" dirty="0"/>
              <a:t> while we look not at the things which are seen, but at the things which are not seen; for the things which are seen are temporal, but the things which are not seen are eternal.” </a:t>
            </a:r>
          </a:p>
          <a:p>
            <a:r>
              <a:rPr lang="en-US" b="1" dirty="0"/>
              <a:t>In </a:t>
            </a:r>
            <a:r>
              <a:rPr lang="en-US" b="1" dirty="0">
                <a:solidFill>
                  <a:srgbClr val="FF0000"/>
                </a:solidFill>
              </a:rPr>
              <a:t>1 Pet. 5:7 </a:t>
            </a:r>
            <a:r>
              <a:rPr lang="en-US" b="1" dirty="0"/>
              <a:t>NASB, “casting all your anxiety on Him, because He cares for you.”</a:t>
            </a:r>
          </a:p>
        </p:txBody>
      </p:sp>
      <p:sp>
        <p:nvSpPr>
          <p:cNvPr id="6" name="Slide Number Placeholder 5">
            <a:extLst>
              <a:ext uri="{FF2B5EF4-FFF2-40B4-BE49-F238E27FC236}">
                <a16:creationId xmlns:a16="http://schemas.microsoft.com/office/drawing/2014/main" id="{FDE0E761-E00C-A7CA-9A3D-FDBF1B07D9FD}"/>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9</a:t>
            </a:fld>
            <a:endParaRPr lang="en-US" sz="2800" b="1" dirty="0"/>
          </a:p>
        </p:txBody>
      </p:sp>
    </p:spTree>
    <p:extLst>
      <p:ext uri="{BB962C8B-B14F-4D97-AF65-F5344CB8AC3E}">
        <p14:creationId xmlns:p14="http://schemas.microsoft.com/office/powerpoint/2010/main" val="289570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2180C-35AD-3BF5-2DD4-B22D4F498A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5101BE-1C07-D46E-336A-3E0571C35545}"/>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 </a:t>
            </a:r>
            <a:r>
              <a:rPr lang="en-US" b="1" dirty="0">
                <a:solidFill>
                  <a:srgbClr val="FF0000"/>
                </a:solidFill>
              </a:rPr>
              <a:t>Heb. 12:12 </a:t>
            </a:r>
            <a:r>
              <a:rPr lang="en-US" b="1" dirty="0"/>
              <a:t>NKJV</a:t>
            </a:r>
          </a:p>
        </p:txBody>
      </p:sp>
      <p:sp>
        <p:nvSpPr>
          <p:cNvPr id="5" name="Content Placeholder 4">
            <a:extLst>
              <a:ext uri="{FF2B5EF4-FFF2-40B4-BE49-F238E27FC236}">
                <a16:creationId xmlns:a16="http://schemas.microsoft.com/office/drawing/2014/main" id="{4425FE34-2F38-45E7-6F06-253F2FF8BF27}"/>
              </a:ext>
            </a:extLst>
          </p:cNvPr>
          <p:cNvSpPr>
            <a:spLocks noGrp="1"/>
          </p:cNvSpPr>
          <p:nvPr>
            <p:ph idx="1"/>
          </p:nvPr>
        </p:nvSpPr>
        <p:spPr>
          <a:xfrm>
            <a:off x="1524000" y="1143000"/>
            <a:ext cx="9144000" cy="5715000"/>
          </a:xfrm>
        </p:spPr>
        <p:txBody>
          <a:bodyPr>
            <a:normAutofit lnSpcReduction="10000"/>
          </a:bodyPr>
          <a:lstStyle/>
          <a:p>
            <a:r>
              <a:rPr lang="en-US" b="1" dirty="0"/>
              <a:t>Encouragement is a way to strengthen someone.</a:t>
            </a:r>
          </a:p>
          <a:p>
            <a:r>
              <a:rPr lang="en-US" b="1" dirty="0"/>
              <a:t>In </a:t>
            </a:r>
            <a:r>
              <a:rPr lang="en-US" b="1" dirty="0">
                <a:solidFill>
                  <a:srgbClr val="FF0000"/>
                </a:solidFill>
              </a:rPr>
              <a:t>Prov. 3:5-7a </a:t>
            </a:r>
            <a:r>
              <a:rPr lang="en-US" b="1" dirty="0"/>
              <a:t>NASB, “</a:t>
            </a:r>
            <a:r>
              <a:rPr lang="en-US" b="1" dirty="0">
                <a:solidFill>
                  <a:srgbClr val="FF0000"/>
                </a:solidFill>
              </a:rPr>
              <a:t>5 </a:t>
            </a:r>
            <a:r>
              <a:rPr lang="en-US" b="1" dirty="0"/>
              <a:t>Trust in the Lord with all your heart  and do not lean on your own understanding.  </a:t>
            </a:r>
            <a:r>
              <a:rPr lang="en-US" b="1" dirty="0">
                <a:solidFill>
                  <a:srgbClr val="FF0000"/>
                </a:solidFill>
              </a:rPr>
              <a:t>6</a:t>
            </a:r>
            <a:r>
              <a:rPr lang="en-US" b="1" dirty="0"/>
              <a:t> In all your ways acknowledge Him,  And He will make your paths straight.  </a:t>
            </a:r>
            <a:r>
              <a:rPr lang="en-US" b="1" dirty="0">
                <a:solidFill>
                  <a:srgbClr val="FF0000"/>
                </a:solidFill>
              </a:rPr>
              <a:t>7</a:t>
            </a:r>
            <a:r>
              <a:rPr lang="en-US" b="1" dirty="0"/>
              <a:t> Do not be wise in your own eyes;…” </a:t>
            </a:r>
          </a:p>
          <a:p>
            <a:r>
              <a:rPr lang="en-US" b="1" dirty="0"/>
              <a:t>In </a:t>
            </a:r>
            <a:r>
              <a:rPr lang="en-US" b="1" dirty="0">
                <a:solidFill>
                  <a:srgbClr val="FF0000"/>
                </a:solidFill>
              </a:rPr>
              <a:t>Phil. 4:6-7 </a:t>
            </a:r>
            <a:r>
              <a:rPr lang="en-US" b="1" dirty="0"/>
              <a:t>NASB, “</a:t>
            </a:r>
            <a:r>
              <a:rPr lang="en-US" b="1" dirty="0">
                <a:solidFill>
                  <a:srgbClr val="FF0000"/>
                </a:solidFill>
              </a:rPr>
              <a:t>6</a:t>
            </a:r>
            <a:r>
              <a:rPr lang="en-US" b="1" dirty="0"/>
              <a:t> Be anxious for nothing, but in everything by prayer and supplication with thanksgiving let your requests be made known to God.  </a:t>
            </a:r>
            <a:r>
              <a:rPr lang="en-US" b="1" dirty="0">
                <a:solidFill>
                  <a:srgbClr val="FF0000"/>
                </a:solidFill>
              </a:rPr>
              <a:t>7</a:t>
            </a:r>
            <a:r>
              <a:rPr lang="en-US" b="1" dirty="0"/>
              <a:t> And the peace of God, which surpasses all comprehension, will guard your hearts and your minds in Christ Jesus.”</a:t>
            </a:r>
          </a:p>
        </p:txBody>
      </p:sp>
      <p:sp>
        <p:nvSpPr>
          <p:cNvPr id="6" name="Slide Number Placeholder 5">
            <a:extLst>
              <a:ext uri="{FF2B5EF4-FFF2-40B4-BE49-F238E27FC236}">
                <a16:creationId xmlns:a16="http://schemas.microsoft.com/office/drawing/2014/main" id="{D2BBC117-97B6-EF1D-5149-D574801E484F}"/>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10</a:t>
            </a:fld>
            <a:endParaRPr lang="en-US" sz="2800" b="1" dirty="0"/>
          </a:p>
        </p:txBody>
      </p:sp>
    </p:spTree>
    <p:extLst>
      <p:ext uri="{BB962C8B-B14F-4D97-AF65-F5344CB8AC3E}">
        <p14:creationId xmlns:p14="http://schemas.microsoft.com/office/powerpoint/2010/main" val="291400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p:cNvSpPr>
            <a:spLocks noGrp="1"/>
          </p:cNvSpPr>
          <p:nvPr>
            <p:ph idx="1"/>
          </p:nvPr>
        </p:nvSpPr>
        <p:spPr>
          <a:xfrm>
            <a:off x="1524000" y="1143000"/>
            <a:ext cx="9144000" cy="5715000"/>
          </a:xfrm>
        </p:spPr>
        <p:txBody>
          <a:bodyPr>
            <a:normAutofit fontScale="85000" lnSpcReduction="10000"/>
          </a:bodyPr>
          <a:lstStyle/>
          <a:p>
            <a:r>
              <a:rPr lang="en-US" b="1" dirty="0"/>
              <a:t>*2. A GOOD EXAMPLE WILL STRENGTHEN THE HANDS THAT HANG DOWN.</a:t>
            </a:r>
          </a:p>
          <a:p>
            <a:r>
              <a:rPr lang="en-US" b="1" dirty="0"/>
              <a:t>*In PERSECUTIONS…</a:t>
            </a:r>
          </a:p>
          <a:p>
            <a:r>
              <a:rPr lang="en-US" b="1" dirty="0"/>
              <a:t>No one was persecuted more than Jesus.</a:t>
            </a:r>
          </a:p>
          <a:p>
            <a:r>
              <a:rPr lang="en-US" b="1" dirty="0"/>
              <a:t>In </a:t>
            </a:r>
            <a:r>
              <a:rPr lang="en-US" b="1" dirty="0">
                <a:solidFill>
                  <a:srgbClr val="FF0000"/>
                </a:solidFill>
              </a:rPr>
              <a:t>Isa. 53:3-5 </a:t>
            </a:r>
            <a:r>
              <a:rPr lang="en-US" b="1" dirty="0"/>
              <a:t>NASB, “</a:t>
            </a:r>
            <a:r>
              <a:rPr lang="en-US" b="1" dirty="0">
                <a:solidFill>
                  <a:srgbClr val="FF0000"/>
                </a:solidFill>
              </a:rPr>
              <a:t>3 </a:t>
            </a:r>
            <a:r>
              <a:rPr lang="en-US" b="1" dirty="0"/>
              <a:t>He was despised and forsaken of men,  A man of sorrows and acquainted with grief;  And like one from whom men hide their face  He was despised, and we did not esteem Him.  </a:t>
            </a:r>
            <a:r>
              <a:rPr lang="en-US" b="1" dirty="0">
                <a:solidFill>
                  <a:srgbClr val="FF0000"/>
                </a:solidFill>
              </a:rPr>
              <a:t>4</a:t>
            </a:r>
            <a:r>
              <a:rPr lang="en-US" b="1" dirty="0"/>
              <a:t> Surely our griefs He Himself bore,  And our sorrows He carried;  Yet we ourselves esteemed Him stricken,  Smitten of God, and afflicted.  </a:t>
            </a:r>
            <a:r>
              <a:rPr lang="en-US" b="1" dirty="0">
                <a:solidFill>
                  <a:srgbClr val="FF0000"/>
                </a:solidFill>
              </a:rPr>
              <a:t>5</a:t>
            </a:r>
            <a:r>
              <a:rPr lang="en-US" b="1" dirty="0"/>
              <a:t> But He was pierced through for our transgressions,  He was crushed for our iniquities;  The chastening for our well-being </a:t>
            </a:r>
            <a:r>
              <a:rPr lang="en-US" b="1" i="1" dirty="0"/>
              <a:t>fell</a:t>
            </a:r>
            <a:r>
              <a:rPr lang="en-US" b="1" dirty="0"/>
              <a:t> upon Him,  And by His scourging we are healed.” </a:t>
            </a:r>
          </a:p>
          <a:p>
            <a:pPr marL="0" indent="0">
              <a:buNone/>
            </a:pPr>
            <a:endParaRPr lang="en-US" b="1" dirty="0"/>
          </a:p>
        </p:txBody>
      </p:sp>
      <p:sp>
        <p:nvSpPr>
          <p:cNvPr id="6" name="Slide Number Placeholder 5"/>
          <p:cNvSpPr>
            <a:spLocks noGrp="1"/>
          </p:cNvSpPr>
          <p:nvPr>
            <p:ph type="sldNum" sz="quarter" idx="12"/>
          </p:nvPr>
        </p:nvSpPr>
        <p:spPr>
          <a:xfrm>
            <a:off x="8534400" y="6465102"/>
            <a:ext cx="2133600" cy="365125"/>
          </a:xfrm>
        </p:spPr>
        <p:txBody>
          <a:bodyPr/>
          <a:lstStyle/>
          <a:p>
            <a:fld id="{A9B93315-3FA0-4CFA-9A0F-37F70C8E4E77}" type="slidenum">
              <a:rPr lang="en-US" sz="2800" b="1"/>
              <a:t>11</a:t>
            </a:fld>
            <a:endParaRPr lang="en-US" sz="2800" b="1" dirty="0"/>
          </a:p>
        </p:txBody>
      </p:sp>
    </p:spTree>
    <p:extLst>
      <p:ext uri="{BB962C8B-B14F-4D97-AF65-F5344CB8AC3E}">
        <p14:creationId xmlns:p14="http://schemas.microsoft.com/office/powerpoint/2010/main" val="428596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70ABB-9240-72F8-27B1-72D177BECEE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492D424-DB21-51CA-4743-196B2298EE4B}"/>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F735F540-D94E-8799-5251-E9AC01B49ED9}"/>
              </a:ext>
            </a:extLst>
          </p:cNvPr>
          <p:cNvSpPr>
            <a:spLocks noGrp="1"/>
          </p:cNvSpPr>
          <p:nvPr>
            <p:ph idx="1"/>
          </p:nvPr>
        </p:nvSpPr>
        <p:spPr>
          <a:xfrm>
            <a:off x="1524000" y="1143000"/>
            <a:ext cx="9144000" cy="5715000"/>
          </a:xfrm>
        </p:spPr>
        <p:txBody>
          <a:bodyPr>
            <a:normAutofit fontScale="92500" lnSpcReduction="10000"/>
          </a:bodyPr>
          <a:lstStyle/>
          <a:p>
            <a:r>
              <a:rPr lang="en-US" b="1" dirty="0"/>
              <a:t>2. A GOOD EXAMPLE WILL STRENGTHEN THE HANDS THAT HANG DOWN.</a:t>
            </a:r>
          </a:p>
          <a:p>
            <a:r>
              <a:rPr lang="en-US" b="1" dirty="0"/>
              <a:t>In PERSECUTIONS…</a:t>
            </a:r>
          </a:p>
          <a:p>
            <a:r>
              <a:rPr lang="en-US" b="1" dirty="0"/>
              <a:t>In </a:t>
            </a:r>
            <a:r>
              <a:rPr lang="en-US" b="1" dirty="0">
                <a:solidFill>
                  <a:srgbClr val="FF0000"/>
                </a:solidFill>
              </a:rPr>
              <a:t>Acts 5:28-29</a:t>
            </a:r>
            <a:r>
              <a:rPr lang="en-US" b="1" dirty="0"/>
              <a:t>, the council had commanded the Apostles to stop teaching in the name of Jesus.</a:t>
            </a:r>
          </a:p>
          <a:p>
            <a:r>
              <a:rPr lang="en-US" b="1" dirty="0"/>
              <a:t>In </a:t>
            </a:r>
            <a:r>
              <a:rPr lang="en-US" b="1" dirty="0">
                <a:solidFill>
                  <a:srgbClr val="FF0000"/>
                </a:solidFill>
              </a:rPr>
              <a:t>Acts 5:40-42 </a:t>
            </a:r>
            <a:r>
              <a:rPr lang="en-US" b="1" dirty="0"/>
              <a:t>NASB, “(</a:t>
            </a:r>
            <a:r>
              <a:rPr lang="en-US" b="1" dirty="0">
                <a:solidFill>
                  <a:srgbClr val="FF0000"/>
                </a:solidFill>
              </a:rPr>
              <a:t>the Sanhedrin Council</a:t>
            </a:r>
            <a:r>
              <a:rPr lang="en-US" b="1" dirty="0"/>
              <a:t>) …they flogged them and ordered them not to speak in the name of Jesus, and </a:t>
            </a:r>
            <a:r>
              <a:rPr lang="en-US" b="1" i="1" dirty="0"/>
              <a:t>then</a:t>
            </a:r>
            <a:r>
              <a:rPr lang="en-US" b="1" dirty="0"/>
              <a:t> released them.  </a:t>
            </a:r>
            <a:r>
              <a:rPr lang="en-US" b="1" dirty="0">
                <a:solidFill>
                  <a:srgbClr val="FF0000"/>
                </a:solidFill>
              </a:rPr>
              <a:t>41</a:t>
            </a:r>
            <a:r>
              <a:rPr lang="en-US" b="1" dirty="0"/>
              <a:t> So they went on their way from the presence of the Council, rejoicing that they had been considered worthy to suffer shame for </a:t>
            </a:r>
            <a:r>
              <a:rPr lang="en-US" b="1" i="1" dirty="0"/>
              <a:t>His</a:t>
            </a:r>
            <a:r>
              <a:rPr lang="en-US" b="1" dirty="0"/>
              <a:t> name.  </a:t>
            </a:r>
            <a:r>
              <a:rPr lang="en-US" b="1" dirty="0">
                <a:solidFill>
                  <a:srgbClr val="FF0000"/>
                </a:solidFill>
              </a:rPr>
              <a:t>42 </a:t>
            </a:r>
            <a:r>
              <a:rPr lang="en-US" b="1" dirty="0"/>
              <a:t>And every day, in the temple and from house to house, they kept right on teaching and preaching Jesus </a:t>
            </a:r>
            <a:r>
              <a:rPr lang="en-US" b="1" i="1" dirty="0"/>
              <a:t>as</a:t>
            </a:r>
            <a:r>
              <a:rPr lang="en-US" b="1" dirty="0"/>
              <a:t> the Christ.”</a:t>
            </a:r>
          </a:p>
        </p:txBody>
      </p:sp>
      <p:sp>
        <p:nvSpPr>
          <p:cNvPr id="6" name="Slide Number Placeholder 5">
            <a:extLst>
              <a:ext uri="{FF2B5EF4-FFF2-40B4-BE49-F238E27FC236}">
                <a16:creationId xmlns:a16="http://schemas.microsoft.com/office/drawing/2014/main" id="{0A39C6A8-2841-FF3A-ACC5-BF751B4B09C7}"/>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12</a:t>
            </a:fld>
            <a:endParaRPr lang="en-US" sz="2800" b="1" dirty="0"/>
          </a:p>
        </p:txBody>
      </p:sp>
    </p:spTree>
    <p:extLst>
      <p:ext uri="{BB962C8B-B14F-4D97-AF65-F5344CB8AC3E}">
        <p14:creationId xmlns:p14="http://schemas.microsoft.com/office/powerpoint/2010/main" val="1813427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9F0BD-F8F9-3909-AEC9-8D42682C86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23ACF85-98D2-F857-AE5B-C755340773B9}"/>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882FFF68-BA8C-AFD7-AF90-030F3E4F6F93}"/>
              </a:ext>
            </a:extLst>
          </p:cNvPr>
          <p:cNvSpPr>
            <a:spLocks noGrp="1"/>
          </p:cNvSpPr>
          <p:nvPr>
            <p:ph idx="1"/>
          </p:nvPr>
        </p:nvSpPr>
        <p:spPr>
          <a:xfrm>
            <a:off x="1524000" y="1143000"/>
            <a:ext cx="9144000" cy="5715000"/>
          </a:xfrm>
        </p:spPr>
        <p:txBody>
          <a:bodyPr>
            <a:normAutofit fontScale="92500" lnSpcReduction="10000"/>
          </a:bodyPr>
          <a:lstStyle/>
          <a:p>
            <a:r>
              <a:rPr lang="en-US" b="1" dirty="0"/>
              <a:t>2. A GOOD EXAMPLE WILL STRENGTHEN THE HANDS THAT HANG DOWN.</a:t>
            </a:r>
          </a:p>
          <a:p>
            <a:r>
              <a:rPr lang="en-US" b="1" dirty="0"/>
              <a:t>In PERSECUTIONS…</a:t>
            </a:r>
          </a:p>
          <a:p>
            <a:r>
              <a:rPr lang="en-US" b="1" dirty="0"/>
              <a:t>No one was persecuted more than Jesus.</a:t>
            </a:r>
          </a:p>
          <a:p>
            <a:r>
              <a:rPr lang="en-US" b="1" dirty="0"/>
              <a:t>In </a:t>
            </a:r>
            <a:r>
              <a:rPr lang="en-US" b="1" dirty="0">
                <a:solidFill>
                  <a:srgbClr val="FF0000"/>
                </a:solidFill>
              </a:rPr>
              <a:t>Isa. 53:7 </a:t>
            </a:r>
            <a:r>
              <a:rPr lang="en-US" b="1" dirty="0"/>
              <a:t>NASB, “</a:t>
            </a:r>
            <a:r>
              <a:rPr lang="en-US" b="1" dirty="0">
                <a:solidFill>
                  <a:srgbClr val="FF0000"/>
                </a:solidFill>
              </a:rPr>
              <a:t>7</a:t>
            </a:r>
            <a:r>
              <a:rPr lang="en-US" b="1" dirty="0"/>
              <a:t> He was oppressed and He was afflicted,  Yet He did not open His mouth;  Like a lamb that is led to slaughter,  And like a sheep that is silent before its shearers,  So He did not open His mouth.”</a:t>
            </a:r>
          </a:p>
          <a:p>
            <a:r>
              <a:rPr lang="en-US" b="1" dirty="0"/>
              <a:t>In </a:t>
            </a:r>
            <a:r>
              <a:rPr lang="en-US" b="1" dirty="0">
                <a:solidFill>
                  <a:srgbClr val="FF0000"/>
                </a:solidFill>
              </a:rPr>
              <a:t>Mk. 15:19-20a </a:t>
            </a:r>
            <a:r>
              <a:rPr lang="en-US" b="1" dirty="0"/>
              <a:t>NASB, the Roman soldiers, “19 They kept beating His head with a reed, and spitting on Him, and kneeling and bowing before Him.  20 After they had mocked Him,…”</a:t>
            </a:r>
          </a:p>
        </p:txBody>
      </p:sp>
      <p:sp>
        <p:nvSpPr>
          <p:cNvPr id="6" name="Slide Number Placeholder 5">
            <a:extLst>
              <a:ext uri="{FF2B5EF4-FFF2-40B4-BE49-F238E27FC236}">
                <a16:creationId xmlns:a16="http://schemas.microsoft.com/office/drawing/2014/main" id="{DD485207-CE27-291C-30AC-6950D9747492}"/>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13</a:t>
            </a:fld>
            <a:endParaRPr lang="en-US" sz="2800" b="1" dirty="0"/>
          </a:p>
        </p:txBody>
      </p:sp>
    </p:spTree>
    <p:extLst>
      <p:ext uri="{BB962C8B-B14F-4D97-AF65-F5344CB8AC3E}">
        <p14:creationId xmlns:p14="http://schemas.microsoft.com/office/powerpoint/2010/main" val="2556206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0E568-6F60-ED30-69C9-E50E478FE0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52AB9A-0D3D-A287-FF7E-FACFF9B39F48}"/>
              </a:ext>
            </a:extLst>
          </p:cNvPr>
          <p:cNvSpPr>
            <a:spLocks noGrp="1"/>
          </p:cNvSpPr>
          <p:nvPr>
            <p:ph type="title"/>
          </p:nvPr>
        </p:nvSpPr>
        <p:spPr>
          <a:xfrm>
            <a:off x="1524000" y="0"/>
            <a:ext cx="9144000" cy="609600"/>
          </a:xfrm>
        </p:spPr>
        <p:txBody>
          <a:bodyPr>
            <a:noAutofit/>
          </a:bodyPr>
          <a:lstStyle/>
          <a:p>
            <a:r>
              <a:rPr lang="en-US" sz="3200" b="1" dirty="0"/>
              <a:t>STRENGTHEN THE HANDS WHICH HANG DOWN</a:t>
            </a:r>
          </a:p>
        </p:txBody>
      </p:sp>
      <p:sp>
        <p:nvSpPr>
          <p:cNvPr id="5" name="Content Placeholder 4">
            <a:extLst>
              <a:ext uri="{FF2B5EF4-FFF2-40B4-BE49-F238E27FC236}">
                <a16:creationId xmlns:a16="http://schemas.microsoft.com/office/drawing/2014/main" id="{680D099E-7A96-AFD0-5A87-E73065D92E39}"/>
              </a:ext>
            </a:extLst>
          </p:cNvPr>
          <p:cNvSpPr>
            <a:spLocks noGrp="1"/>
          </p:cNvSpPr>
          <p:nvPr>
            <p:ph idx="1"/>
          </p:nvPr>
        </p:nvSpPr>
        <p:spPr>
          <a:xfrm>
            <a:off x="1524000" y="533400"/>
            <a:ext cx="9144000" cy="6324600"/>
          </a:xfrm>
        </p:spPr>
        <p:txBody>
          <a:bodyPr>
            <a:normAutofit fontScale="92500" lnSpcReduction="10000"/>
          </a:bodyPr>
          <a:lstStyle/>
          <a:p>
            <a:r>
              <a:rPr lang="en-US" sz="2400" b="1" dirty="0"/>
              <a:t>2. A GOOD EXAMPLE WILL STRENGTHEN THE HANDS THAT HANG DOWN.</a:t>
            </a:r>
          </a:p>
          <a:p>
            <a:r>
              <a:rPr lang="en-US" sz="2400" b="1" dirty="0"/>
              <a:t>In PERSECUTIONS…</a:t>
            </a:r>
          </a:p>
          <a:p>
            <a:r>
              <a:rPr lang="en-US" sz="2400" b="1" dirty="0"/>
              <a:t>In </a:t>
            </a:r>
            <a:r>
              <a:rPr lang="en-US" sz="2400" b="1" dirty="0">
                <a:solidFill>
                  <a:srgbClr val="FF0000"/>
                </a:solidFill>
              </a:rPr>
              <a:t>Acts 16:22-30 </a:t>
            </a:r>
            <a:r>
              <a:rPr lang="en-US" sz="2400" b="1" dirty="0"/>
              <a:t>NASB, at Philippi with Paul and Silas were persecuted due to casting out a demon possessed slave girl, “</a:t>
            </a:r>
            <a:r>
              <a:rPr lang="en-US" sz="2400" b="1" dirty="0">
                <a:solidFill>
                  <a:srgbClr val="FF0000"/>
                </a:solidFill>
              </a:rPr>
              <a:t>22</a:t>
            </a:r>
            <a:r>
              <a:rPr lang="en-US" sz="2400" b="1" dirty="0"/>
              <a:t> The crowd rose up together against them, (</a:t>
            </a:r>
            <a:r>
              <a:rPr lang="en-US" sz="2400" b="1" dirty="0">
                <a:solidFill>
                  <a:srgbClr val="FF0000"/>
                </a:solidFill>
              </a:rPr>
              <a:t>Paul and Silas</a:t>
            </a:r>
            <a:r>
              <a:rPr lang="en-US" sz="2400" b="1" dirty="0"/>
              <a:t>) and the chief magistrates tore their robes off them and proceeded to order </a:t>
            </a:r>
            <a:r>
              <a:rPr lang="en-US" sz="2400" b="1" i="1" dirty="0"/>
              <a:t>them</a:t>
            </a:r>
            <a:r>
              <a:rPr lang="en-US" sz="2400" b="1" dirty="0"/>
              <a:t> to be beaten with rods.  </a:t>
            </a:r>
            <a:r>
              <a:rPr lang="en-US" sz="2400" b="1" dirty="0">
                <a:solidFill>
                  <a:srgbClr val="FF0000"/>
                </a:solidFill>
              </a:rPr>
              <a:t>23</a:t>
            </a:r>
            <a:r>
              <a:rPr lang="en-US" sz="2400" b="1" dirty="0"/>
              <a:t> When they had struck them with many blows, they threw them into prison, commanding the jailer to guard them securely;  </a:t>
            </a:r>
            <a:r>
              <a:rPr lang="en-US" sz="2400" b="1" dirty="0">
                <a:solidFill>
                  <a:srgbClr val="FF0000"/>
                </a:solidFill>
              </a:rPr>
              <a:t>24 </a:t>
            </a:r>
            <a:r>
              <a:rPr lang="en-US" sz="2400" b="1" dirty="0"/>
              <a:t>and he, having received such a command, threw them into the inner prison and fastened their feet in the stocks.  </a:t>
            </a:r>
            <a:r>
              <a:rPr lang="en-US" sz="2400" b="1" dirty="0">
                <a:solidFill>
                  <a:srgbClr val="FF0000"/>
                </a:solidFill>
              </a:rPr>
              <a:t>25</a:t>
            </a:r>
            <a:r>
              <a:rPr lang="en-US" sz="2400" b="1" dirty="0"/>
              <a:t> But about midnight Paul and Silas were praying and singing hymns of praise to God, and the prisoners were listening to them;  </a:t>
            </a:r>
            <a:r>
              <a:rPr lang="en-US" sz="2400" b="1" dirty="0">
                <a:solidFill>
                  <a:srgbClr val="FF0000"/>
                </a:solidFill>
              </a:rPr>
              <a:t>26</a:t>
            </a:r>
            <a:r>
              <a:rPr lang="en-US" sz="2400" b="1" dirty="0"/>
              <a:t> and suddenly there came a great earthquake, so that the foundations of the prison house were shaken; and immediately all the doors were opened and everyone’s chains were unfastened.  </a:t>
            </a:r>
            <a:r>
              <a:rPr lang="en-US" sz="2400" b="1" dirty="0">
                <a:solidFill>
                  <a:srgbClr val="FF0000"/>
                </a:solidFill>
              </a:rPr>
              <a:t>27 </a:t>
            </a:r>
            <a:r>
              <a:rPr lang="en-US" sz="2400" b="1" dirty="0"/>
              <a:t>When the jailer awoke and saw the prison doors opened, he drew his sword and was about to kill himself, supposing that the prisoners had escaped.  </a:t>
            </a:r>
            <a:r>
              <a:rPr lang="en-US" sz="2400" b="1" dirty="0">
                <a:solidFill>
                  <a:srgbClr val="FF0000"/>
                </a:solidFill>
              </a:rPr>
              <a:t>28</a:t>
            </a:r>
            <a:r>
              <a:rPr lang="en-US" sz="2400" b="1" dirty="0"/>
              <a:t> But Paul cried out with a loud voice, saying, “Do not harm yourself, for we are all here!”  </a:t>
            </a:r>
            <a:r>
              <a:rPr lang="en-US" sz="2400" b="1" dirty="0">
                <a:solidFill>
                  <a:srgbClr val="FF0000"/>
                </a:solidFill>
              </a:rPr>
              <a:t>29 </a:t>
            </a:r>
            <a:r>
              <a:rPr lang="en-US" sz="2400" b="1" dirty="0"/>
              <a:t>And he called for lights and rushed in, and trembling with fear he fell down before Paul and Silas,  </a:t>
            </a:r>
            <a:r>
              <a:rPr lang="en-US" sz="2400" b="1" dirty="0">
                <a:solidFill>
                  <a:srgbClr val="FF0000"/>
                </a:solidFill>
              </a:rPr>
              <a:t>30</a:t>
            </a:r>
            <a:r>
              <a:rPr lang="en-US" sz="2400" b="1" dirty="0"/>
              <a:t> and after he brought them out, he said, “Sirs, what must I do to be saved?” </a:t>
            </a:r>
          </a:p>
        </p:txBody>
      </p:sp>
      <p:sp>
        <p:nvSpPr>
          <p:cNvPr id="6" name="Slide Number Placeholder 5">
            <a:extLst>
              <a:ext uri="{FF2B5EF4-FFF2-40B4-BE49-F238E27FC236}">
                <a16:creationId xmlns:a16="http://schemas.microsoft.com/office/drawing/2014/main" id="{48B04124-B30C-5574-A85F-C4A9A23E4AA7}"/>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14</a:t>
            </a:fld>
            <a:endParaRPr lang="en-US" sz="2800" b="1" dirty="0"/>
          </a:p>
        </p:txBody>
      </p:sp>
    </p:spTree>
    <p:extLst>
      <p:ext uri="{BB962C8B-B14F-4D97-AF65-F5344CB8AC3E}">
        <p14:creationId xmlns:p14="http://schemas.microsoft.com/office/powerpoint/2010/main" val="3132356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37B88-F29A-01A5-DA39-512027EE30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C00A7D-7A38-FE79-1070-6070D856BFFD}"/>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FEEF3481-FD4E-5821-3374-7BFFEF1C4F30}"/>
              </a:ext>
            </a:extLst>
          </p:cNvPr>
          <p:cNvSpPr>
            <a:spLocks noGrp="1"/>
          </p:cNvSpPr>
          <p:nvPr>
            <p:ph idx="1"/>
          </p:nvPr>
        </p:nvSpPr>
        <p:spPr>
          <a:xfrm>
            <a:off x="1524000" y="1143000"/>
            <a:ext cx="9144000" cy="5715000"/>
          </a:xfrm>
        </p:spPr>
        <p:txBody>
          <a:bodyPr>
            <a:normAutofit fontScale="92500" lnSpcReduction="10000"/>
          </a:bodyPr>
          <a:lstStyle/>
          <a:p>
            <a:r>
              <a:rPr lang="en-US" b="1" dirty="0"/>
              <a:t>2. A GOOD EXAMPLE WILL STRENGTHEN THE HANDS THAT HANG DOWN.</a:t>
            </a:r>
          </a:p>
          <a:p>
            <a:r>
              <a:rPr lang="en-US" b="1" dirty="0"/>
              <a:t>*In DEATH, </a:t>
            </a:r>
          </a:p>
          <a:p>
            <a:r>
              <a:rPr lang="en-US" b="1" dirty="0"/>
              <a:t>In </a:t>
            </a:r>
            <a:r>
              <a:rPr lang="en-US" b="1" dirty="0">
                <a:solidFill>
                  <a:srgbClr val="FF0000"/>
                </a:solidFill>
              </a:rPr>
              <a:t>Phil. 2:5-8 </a:t>
            </a:r>
            <a:r>
              <a:rPr lang="en-US" b="1" dirty="0"/>
              <a:t>NASB, “Have this attitude in yourselves which was also in Christ Jesus, who, although He (</a:t>
            </a:r>
            <a:r>
              <a:rPr lang="en-US" b="1" dirty="0">
                <a:solidFill>
                  <a:srgbClr val="FF0000"/>
                </a:solidFill>
              </a:rPr>
              <a:t>Jesus</a:t>
            </a:r>
            <a:r>
              <a:rPr lang="en-US" b="1" dirty="0"/>
              <a:t>) existed in the form of God, (</a:t>
            </a:r>
            <a:r>
              <a:rPr lang="en-US" b="1" dirty="0">
                <a:solidFill>
                  <a:srgbClr val="FF0000"/>
                </a:solidFill>
              </a:rPr>
              <a:t>Jn 17:5</a:t>
            </a:r>
            <a:r>
              <a:rPr lang="en-US" b="1" dirty="0"/>
              <a:t>) did not regard equality with God a thing to be grasped, but emptied Himself, (</a:t>
            </a:r>
            <a:r>
              <a:rPr lang="en-US" b="1" dirty="0">
                <a:solidFill>
                  <a:srgbClr val="FF0000"/>
                </a:solidFill>
              </a:rPr>
              <a:t>left Heaven</a:t>
            </a:r>
            <a:r>
              <a:rPr lang="en-US" b="1" dirty="0"/>
              <a:t>) taking the form of a bond-servant, </a:t>
            </a:r>
            <a:r>
              <a:rPr lang="en-US" b="1" i="1" dirty="0"/>
              <a:t>and</a:t>
            </a:r>
            <a:r>
              <a:rPr lang="en-US" b="1" dirty="0"/>
              <a:t> being made in the likeness of men. Being found in appearance as a man, He humbled Himself by becoming obedient to the point of death, even death on a cross.”</a:t>
            </a:r>
          </a:p>
          <a:p>
            <a:pPr marL="0" indent="0">
              <a:buNone/>
            </a:pPr>
            <a:endParaRPr lang="en-US" b="1" dirty="0"/>
          </a:p>
        </p:txBody>
      </p:sp>
      <p:sp>
        <p:nvSpPr>
          <p:cNvPr id="6" name="Slide Number Placeholder 5">
            <a:extLst>
              <a:ext uri="{FF2B5EF4-FFF2-40B4-BE49-F238E27FC236}">
                <a16:creationId xmlns:a16="http://schemas.microsoft.com/office/drawing/2014/main" id="{3248D9B3-DA2B-5501-734A-979E1F30737C}"/>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15</a:t>
            </a:fld>
            <a:endParaRPr lang="en-US" sz="2800" b="1" dirty="0"/>
          </a:p>
        </p:txBody>
      </p:sp>
    </p:spTree>
    <p:extLst>
      <p:ext uri="{BB962C8B-B14F-4D97-AF65-F5344CB8AC3E}">
        <p14:creationId xmlns:p14="http://schemas.microsoft.com/office/powerpoint/2010/main" val="3314987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BE967-386B-7036-81DF-1FAE5A8613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3CB636-0847-6BCB-6A62-E5FBE766F586}"/>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A998A961-AFFA-D234-8BFD-409C073AF2B1}"/>
              </a:ext>
            </a:extLst>
          </p:cNvPr>
          <p:cNvSpPr>
            <a:spLocks noGrp="1"/>
          </p:cNvSpPr>
          <p:nvPr>
            <p:ph idx="1"/>
          </p:nvPr>
        </p:nvSpPr>
        <p:spPr>
          <a:xfrm>
            <a:off x="1524000" y="1143000"/>
            <a:ext cx="9144000" cy="5715000"/>
          </a:xfrm>
        </p:spPr>
        <p:txBody>
          <a:bodyPr>
            <a:normAutofit/>
          </a:bodyPr>
          <a:lstStyle/>
          <a:p>
            <a:r>
              <a:rPr lang="en-US" b="1" dirty="0"/>
              <a:t>2. A GOOD EXAMPLE WILL STRENGTHEN THE HANDS THAT HANG DOWN.</a:t>
            </a:r>
          </a:p>
          <a:p>
            <a:r>
              <a:rPr lang="en-US" b="1" dirty="0"/>
              <a:t>In DEATH, </a:t>
            </a:r>
          </a:p>
          <a:p>
            <a:r>
              <a:rPr lang="en-US" b="1" dirty="0"/>
              <a:t>Paul said in </a:t>
            </a:r>
            <a:r>
              <a:rPr lang="en-US" b="1" dirty="0">
                <a:solidFill>
                  <a:srgbClr val="FF0000"/>
                </a:solidFill>
              </a:rPr>
              <a:t>2 Tim. 1:12 </a:t>
            </a:r>
            <a:r>
              <a:rPr lang="en-US" b="1" dirty="0"/>
              <a:t>NKJV, Paul said to Timothy, “…I know whom I have believed and am persuaded that He is able to keep what I have committed to Him until that Day.”</a:t>
            </a:r>
          </a:p>
          <a:p>
            <a:pPr marL="0" indent="0">
              <a:buNone/>
            </a:pPr>
            <a:endParaRPr lang="en-US" b="1" dirty="0"/>
          </a:p>
        </p:txBody>
      </p:sp>
      <p:sp>
        <p:nvSpPr>
          <p:cNvPr id="6" name="Slide Number Placeholder 5">
            <a:extLst>
              <a:ext uri="{FF2B5EF4-FFF2-40B4-BE49-F238E27FC236}">
                <a16:creationId xmlns:a16="http://schemas.microsoft.com/office/drawing/2014/main" id="{D58E0F45-619D-ECD7-E025-8CAA81FAA05B}"/>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16</a:t>
            </a:fld>
            <a:endParaRPr lang="en-US" sz="2800" b="1" dirty="0"/>
          </a:p>
        </p:txBody>
      </p:sp>
    </p:spTree>
    <p:extLst>
      <p:ext uri="{BB962C8B-B14F-4D97-AF65-F5344CB8AC3E}">
        <p14:creationId xmlns:p14="http://schemas.microsoft.com/office/powerpoint/2010/main" val="1700569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1FA36-A302-A475-06E9-7054317C14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FA7509-73DD-CE3E-B9C7-F0EFF0C75206}"/>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A4549320-787E-8D9A-611E-8FCBB464BBD0}"/>
              </a:ext>
            </a:extLst>
          </p:cNvPr>
          <p:cNvSpPr>
            <a:spLocks noGrp="1"/>
          </p:cNvSpPr>
          <p:nvPr>
            <p:ph idx="1"/>
          </p:nvPr>
        </p:nvSpPr>
        <p:spPr>
          <a:xfrm>
            <a:off x="1524000" y="1143000"/>
            <a:ext cx="9144000" cy="5715000"/>
          </a:xfrm>
        </p:spPr>
        <p:txBody>
          <a:bodyPr>
            <a:normAutofit/>
          </a:bodyPr>
          <a:lstStyle/>
          <a:p>
            <a:r>
              <a:rPr lang="en-US" b="1" dirty="0"/>
              <a:t>2. A GOOD EXAMPLE WILL STRENGTHEN THE HANDS THAT HANG DOWN.</a:t>
            </a:r>
          </a:p>
          <a:p>
            <a:r>
              <a:rPr lang="en-US" b="1" dirty="0"/>
              <a:t>In DEATH, </a:t>
            </a:r>
          </a:p>
          <a:p>
            <a:r>
              <a:rPr lang="en-US" b="1" dirty="0"/>
              <a:t>In </a:t>
            </a:r>
            <a:r>
              <a:rPr lang="en-US" b="1" dirty="0">
                <a:solidFill>
                  <a:srgbClr val="FF0000"/>
                </a:solidFill>
              </a:rPr>
              <a:t>2 Tim. 4:7-8 </a:t>
            </a:r>
            <a:r>
              <a:rPr lang="en-US" b="1" dirty="0"/>
              <a:t>NASB, “</a:t>
            </a:r>
            <a:r>
              <a:rPr lang="en-US" b="1" dirty="0">
                <a:solidFill>
                  <a:srgbClr val="FF0000"/>
                </a:solidFill>
              </a:rPr>
              <a:t>7</a:t>
            </a:r>
            <a:r>
              <a:rPr lang="en-US" b="1" dirty="0"/>
              <a:t> I have fought the good fight, I have finished the course, I have kept the faith;  </a:t>
            </a:r>
            <a:r>
              <a:rPr lang="en-US" b="1" dirty="0">
                <a:solidFill>
                  <a:srgbClr val="FF0000"/>
                </a:solidFill>
              </a:rPr>
              <a:t>8</a:t>
            </a:r>
            <a:r>
              <a:rPr lang="en-US" b="1" dirty="0"/>
              <a:t> in the future there is laid up for me the crown of righteousness, which the Lord, the righteous Judge, will award to me on that day; and not only to me, but also to all who have loved His appearing.”</a:t>
            </a:r>
          </a:p>
        </p:txBody>
      </p:sp>
      <p:sp>
        <p:nvSpPr>
          <p:cNvPr id="6" name="Slide Number Placeholder 5">
            <a:extLst>
              <a:ext uri="{FF2B5EF4-FFF2-40B4-BE49-F238E27FC236}">
                <a16:creationId xmlns:a16="http://schemas.microsoft.com/office/drawing/2014/main" id="{70FAA891-979A-1849-60B0-6047719C8FA3}"/>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17</a:t>
            </a:fld>
            <a:endParaRPr lang="en-US" sz="2800" b="1" dirty="0"/>
          </a:p>
        </p:txBody>
      </p:sp>
    </p:spTree>
    <p:extLst>
      <p:ext uri="{BB962C8B-B14F-4D97-AF65-F5344CB8AC3E}">
        <p14:creationId xmlns:p14="http://schemas.microsoft.com/office/powerpoint/2010/main" val="244282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98E98-94FE-4ADE-A4EF-E3D58C2290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A895AD-11D7-0615-29F7-8AE660C1F7D4}"/>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9F79BFE0-35FE-7FBB-5EEB-C0053CB7C849}"/>
              </a:ext>
            </a:extLst>
          </p:cNvPr>
          <p:cNvSpPr>
            <a:spLocks noGrp="1"/>
          </p:cNvSpPr>
          <p:nvPr>
            <p:ph idx="1"/>
          </p:nvPr>
        </p:nvSpPr>
        <p:spPr>
          <a:xfrm>
            <a:off x="1524000" y="1143000"/>
            <a:ext cx="9144000" cy="5715000"/>
          </a:xfrm>
        </p:spPr>
        <p:txBody>
          <a:bodyPr>
            <a:normAutofit lnSpcReduction="10000"/>
          </a:bodyPr>
          <a:lstStyle/>
          <a:p>
            <a:r>
              <a:rPr lang="en-US" b="1" dirty="0"/>
              <a:t>2. A GOOD EXAMPLE WILL STRENGTHEN THE HANDS THAT HANG DOWN.</a:t>
            </a:r>
          </a:p>
          <a:p>
            <a:r>
              <a:rPr lang="en-US" b="1" dirty="0"/>
              <a:t>In DEATH, </a:t>
            </a:r>
          </a:p>
          <a:p>
            <a:r>
              <a:rPr lang="en-US" b="1" dirty="0"/>
              <a:t>Jesus told the church at Smyrna in </a:t>
            </a:r>
            <a:r>
              <a:rPr lang="en-US" b="1" dirty="0">
                <a:solidFill>
                  <a:srgbClr val="FF0000"/>
                </a:solidFill>
              </a:rPr>
              <a:t>Rev. 2:10-11 </a:t>
            </a:r>
            <a:r>
              <a:rPr lang="en-US" b="1" dirty="0"/>
              <a:t>NASB, “</a:t>
            </a:r>
            <a:r>
              <a:rPr lang="en-US" b="1" dirty="0">
                <a:solidFill>
                  <a:srgbClr val="FF0000"/>
                </a:solidFill>
              </a:rPr>
              <a:t>10</a:t>
            </a:r>
            <a:r>
              <a:rPr lang="en-US" b="1" dirty="0"/>
              <a:t> ‘Do not fear what you are about to suffer. Behold, the devil is about to cast some of you into prison, so that you will be tested, and you will have tribulation for ten days. Be faithful until death, and I will give you the crown of life. </a:t>
            </a:r>
            <a:r>
              <a:rPr lang="en-US" b="1" dirty="0">
                <a:solidFill>
                  <a:srgbClr val="FF0000"/>
                </a:solidFill>
              </a:rPr>
              <a:t>11</a:t>
            </a:r>
            <a:r>
              <a:rPr lang="en-US" b="1" dirty="0"/>
              <a:t> ‘He who has an ear, let him hear what the Spirit says to the churches. He who overcomes will not be hurt by the second death.’” </a:t>
            </a:r>
          </a:p>
          <a:p>
            <a:pPr marL="0" indent="0">
              <a:buNone/>
            </a:pPr>
            <a:endParaRPr lang="en-US" b="1" dirty="0"/>
          </a:p>
        </p:txBody>
      </p:sp>
      <p:sp>
        <p:nvSpPr>
          <p:cNvPr id="6" name="Slide Number Placeholder 5">
            <a:extLst>
              <a:ext uri="{FF2B5EF4-FFF2-40B4-BE49-F238E27FC236}">
                <a16:creationId xmlns:a16="http://schemas.microsoft.com/office/drawing/2014/main" id="{E7CF0C57-538B-2CE8-83B8-7F6CFF863CDA}"/>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18</a:t>
            </a:fld>
            <a:endParaRPr lang="en-US" sz="2800" b="1" dirty="0"/>
          </a:p>
        </p:txBody>
      </p:sp>
    </p:spTree>
    <p:extLst>
      <p:ext uri="{BB962C8B-B14F-4D97-AF65-F5344CB8AC3E}">
        <p14:creationId xmlns:p14="http://schemas.microsoft.com/office/powerpoint/2010/main" val="3111370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B2A39-B25A-9468-E8A2-52CCDDABBC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1C5615-34C0-0F88-0CA5-838C65D78179}"/>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456F2876-EB08-93B0-F7D0-E3883013744B}"/>
              </a:ext>
            </a:extLst>
          </p:cNvPr>
          <p:cNvSpPr>
            <a:spLocks noGrp="1"/>
          </p:cNvSpPr>
          <p:nvPr>
            <p:ph idx="1"/>
          </p:nvPr>
        </p:nvSpPr>
        <p:spPr>
          <a:xfrm>
            <a:off x="1524000" y="1143000"/>
            <a:ext cx="9144000" cy="5715000"/>
          </a:xfrm>
        </p:spPr>
        <p:txBody>
          <a:bodyPr>
            <a:normAutofit/>
          </a:bodyPr>
          <a:lstStyle/>
          <a:p>
            <a:r>
              <a:rPr lang="en-US" b="1" dirty="0"/>
              <a:t>2. A GOOD EXAMPLE WILL STRENGTHEN THE HANDS THAT HANG DOWN.</a:t>
            </a:r>
          </a:p>
          <a:p>
            <a:r>
              <a:rPr lang="en-US" b="1" dirty="0"/>
              <a:t>*In Leadership,</a:t>
            </a:r>
          </a:p>
          <a:p>
            <a:r>
              <a:rPr lang="en-US" b="1" dirty="0"/>
              <a:t>In </a:t>
            </a:r>
            <a:r>
              <a:rPr lang="en-US" b="1" dirty="0">
                <a:solidFill>
                  <a:srgbClr val="FF0000"/>
                </a:solidFill>
              </a:rPr>
              <a:t>Heb. 13:17 </a:t>
            </a:r>
            <a:r>
              <a:rPr lang="en-US" b="1" dirty="0"/>
              <a:t>NASB, “</a:t>
            </a:r>
            <a:r>
              <a:rPr lang="en-US" b="1" dirty="0">
                <a:solidFill>
                  <a:srgbClr val="FF0000"/>
                </a:solidFill>
              </a:rPr>
              <a:t>17</a:t>
            </a:r>
            <a:r>
              <a:rPr lang="en-US" b="1" dirty="0"/>
              <a:t> Obey your leaders and submit </a:t>
            </a:r>
            <a:r>
              <a:rPr lang="en-US" b="1" i="1" dirty="0"/>
              <a:t>to them</a:t>
            </a:r>
            <a:r>
              <a:rPr lang="en-US" b="1" dirty="0"/>
              <a:t>, for they keep watch over your souls as those who will give an account. Let them do this with joy and not with grief, for this would be unprofitable for you.”</a:t>
            </a:r>
          </a:p>
        </p:txBody>
      </p:sp>
      <p:sp>
        <p:nvSpPr>
          <p:cNvPr id="6" name="Slide Number Placeholder 5">
            <a:extLst>
              <a:ext uri="{FF2B5EF4-FFF2-40B4-BE49-F238E27FC236}">
                <a16:creationId xmlns:a16="http://schemas.microsoft.com/office/drawing/2014/main" id="{EB98B95F-4BB7-3110-40CB-27E3C319AA93}"/>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19</a:t>
            </a:fld>
            <a:endParaRPr lang="en-US" sz="2800" b="1" dirty="0"/>
          </a:p>
        </p:txBody>
      </p:sp>
    </p:spTree>
    <p:extLst>
      <p:ext uri="{BB962C8B-B14F-4D97-AF65-F5344CB8AC3E}">
        <p14:creationId xmlns:p14="http://schemas.microsoft.com/office/powerpoint/2010/main" val="1208435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A2BF0-3DF2-AC20-7CD1-16312FCD94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C106BA5-8E8E-87D0-8EC1-C6624BF6F1F6}"/>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48649328-A3A5-5F55-0501-1435FCC9A1BC}"/>
              </a:ext>
            </a:extLst>
          </p:cNvPr>
          <p:cNvSpPr>
            <a:spLocks noGrp="1"/>
          </p:cNvSpPr>
          <p:nvPr>
            <p:ph idx="1"/>
          </p:nvPr>
        </p:nvSpPr>
        <p:spPr>
          <a:xfrm>
            <a:off x="1524000" y="1143000"/>
            <a:ext cx="9144000" cy="5715000"/>
          </a:xfrm>
        </p:spPr>
        <p:txBody>
          <a:bodyPr>
            <a:normAutofit fontScale="62500" lnSpcReduction="20000"/>
          </a:bodyPr>
          <a:lstStyle/>
          <a:p>
            <a:r>
              <a:rPr lang="en-US" b="1" dirty="0"/>
              <a:t>2. A GOOD EXAMPLE WILL STRENGTHEN THE HANDS THAT HANG DOWN.</a:t>
            </a:r>
          </a:p>
          <a:p>
            <a:r>
              <a:rPr lang="en-US" sz="5100" b="1" dirty="0"/>
              <a:t>In Leadership,</a:t>
            </a:r>
          </a:p>
          <a:p>
            <a:r>
              <a:rPr lang="en-US" b="1" dirty="0"/>
              <a:t>In </a:t>
            </a:r>
            <a:r>
              <a:rPr lang="en-US" b="1" dirty="0">
                <a:solidFill>
                  <a:srgbClr val="FF0000"/>
                </a:solidFill>
              </a:rPr>
              <a:t>Eph. 4:11-16 </a:t>
            </a:r>
            <a:r>
              <a:rPr lang="en-US" b="1" dirty="0"/>
              <a:t>NASB, “11 </a:t>
            </a:r>
            <a:r>
              <a:rPr lang="en-US" sz="4000" b="1" dirty="0"/>
              <a:t>And He (</a:t>
            </a:r>
            <a:r>
              <a:rPr lang="en-US" sz="4000" b="1" dirty="0">
                <a:solidFill>
                  <a:srgbClr val="FF0000"/>
                </a:solidFill>
              </a:rPr>
              <a:t>Jesus</a:t>
            </a:r>
            <a:r>
              <a:rPr lang="en-US" sz="4000" b="1" dirty="0"/>
              <a:t>) gave some </a:t>
            </a:r>
            <a:r>
              <a:rPr lang="en-US" sz="4000" b="1" i="1" dirty="0"/>
              <a:t>as</a:t>
            </a:r>
            <a:r>
              <a:rPr lang="en-US" sz="4000" b="1" dirty="0"/>
              <a:t> apostles, and some </a:t>
            </a:r>
            <a:r>
              <a:rPr lang="en-US" sz="4000" b="1" i="1" dirty="0"/>
              <a:t>as</a:t>
            </a:r>
            <a:r>
              <a:rPr lang="en-US" sz="4000" b="1" dirty="0"/>
              <a:t> prophets, and some </a:t>
            </a:r>
            <a:r>
              <a:rPr lang="en-US" sz="4000" b="1" i="1" dirty="0"/>
              <a:t>as</a:t>
            </a:r>
            <a:r>
              <a:rPr lang="en-US" sz="4000" b="1" dirty="0"/>
              <a:t> evangelists, and some </a:t>
            </a:r>
            <a:r>
              <a:rPr lang="en-US" sz="4000" b="1" i="1" dirty="0"/>
              <a:t>as</a:t>
            </a:r>
            <a:r>
              <a:rPr lang="en-US" sz="4000" b="1" dirty="0"/>
              <a:t> pastors and teachers,  </a:t>
            </a:r>
            <a:r>
              <a:rPr lang="en-US" sz="4000" b="1" dirty="0">
                <a:solidFill>
                  <a:srgbClr val="FF0000"/>
                </a:solidFill>
              </a:rPr>
              <a:t>12</a:t>
            </a:r>
            <a:r>
              <a:rPr lang="en-US" sz="4000" b="1" dirty="0"/>
              <a:t> for the equipping of the saints for the work of service, to the building up of the body of Christ;  </a:t>
            </a:r>
            <a:r>
              <a:rPr lang="en-US" sz="4000" b="1" dirty="0">
                <a:solidFill>
                  <a:srgbClr val="FF0000"/>
                </a:solidFill>
              </a:rPr>
              <a:t>13</a:t>
            </a:r>
            <a:r>
              <a:rPr lang="en-US" sz="4000" b="1" dirty="0"/>
              <a:t> until we all attain to the unity of the faith, and of the knowledge of the Son of God, to a mature man, to the measure of the stature which belongs to the fullness of Christ.  </a:t>
            </a:r>
            <a:r>
              <a:rPr lang="en-US" sz="4000" b="1" dirty="0">
                <a:solidFill>
                  <a:srgbClr val="FF0000"/>
                </a:solidFill>
              </a:rPr>
              <a:t>14</a:t>
            </a:r>
            <a:r>
              <a:rPr lang="en-US" sz="4000" b="1" dirty="0"/>
              <a:t> As a result, we are no longer to be children, tossed here and there by waves and carried about by every wind of doctrine, by the trickery of men, by craftiness in deceitful scheming;  </a:t>
            </a:r>
            <a:r>
              <a:rPr lang="en-US" sz="4000" b="1" dirty="0">
                <a:solidFill>
                  <a:srgbClr val="FF0000"/>
                </a:solidFill>
              </a:rPr>
              <a:t>15</a:t>
            </a:r>
            <a:r>
              <a:rPr lang="en-US" sz="4000" b="1" dirty="0"/>
              <a:t> but speaking the truth in love, we are to grow up in all </a:t>
            </a:r>
            <a:r>
              <a:rPr lang="en-US" sz="4000" b="1" i="1" dirty="0"/>
              <a:t>aspects</a:t>
            </a:r>
            <a:r>
              <a:rPr lang="en-US" sz="4000" b="1" dirty="0"/>
              <a:t> into Him who is the head, </a:t>
            </a:r>
            <a:r>
              <a:rPr lang="en-US" sz="4000" b="1" i="1" dirty="0"/>
              <a:t>even</a:t>
            </a:r>
            <a:r>
              <a:rPr lang="en-US" sz="4000" b="1" dirty="0"/>
              <a:t> Christ,  </a:t>
            </a:r>
            <a:r>
              <a:rPr lang="en-US" sz="4000" b="1" dirty="0">
                <a:solidFill>
                  <a:srgbClr val="FF0000"/>
                </a:solidFill>
              </a:rPr>
              <a:t>16</a:t>
            </a:r>
            <a:r>
              <a:rPr lang="en-US" sz="4000" b="1" dirty="0"/>
              <a:t> from whom the whole body, being fitted and held together by what every joint supplies, according to the proper working of each individual part, causes the growth of the body for the building up of itself in love.”</a:t>
            </a:r>
            <a:endParaRPr lang="en-US" b="1" dirty="0"/>
          </a:p>
        </p:txBody>
      </p:sp>
      <p:sp>
        <p:nvSpPr>
          <p:cNvPr id="6" name="Slide Number Placeholder 5">
            <a:extLst>
              <a:ext uri="{FF2B5EF4-FFF2-40B4-BE49-F238E27FC236}">
                <a16:creationId xmlns:a16="http://schemas.microsoft.com/office/drawing/2014/main" id="{A2FC9A28-77A9-8C50-6D2C-EA80950A900F}"/>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20</a:t>
            </a:fld>
            <a:endParaRPr lang="en-US" sz="2800" b="1" dirty="0"/>
          </a:p>
        </p:txBody>
      </p:sp>
    </p:spTree>
    <p:extLst>
      <p:ext uri="{BB962C8B-B14F-4D97-AF65-F5344CB8AC3E}">
        <p14:creationId xmlns:p14="http://schemas.microsoft.com/office/powerpoint/2010/main" val="1381932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6F973-5F22-0D4E-843E-BFF3F70CA9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0D801D-3B40-64F2-2CB6-E2EC7D0A2D9B}"/>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54442307-921F-80A1-12A7-5D762EF1BDAA}"/>
              </a:ext>
            </a:extLst>
          </p:cNvPr>
          <p:cNvSpPr>
            <a:spLocks noGrp="1"/>
          </p:cNvSpPr>
          <p:nvPr>
            <p:ph idx="1"/>
          </p:nvPr>
        </p:nvSpPr>
        <p:spPr>
          <a:xfrm>
            <a:off x="1524000" y="1143000"/>
            <a:ext cx="9144000" cy="5715000"/>
          </a:xfrm>
        </p:spPr>
        <p:txBody>
          <a:bodyPr>
            <a:normAutofit fontScale="77500" lnSpcReduction="20000"/>
          </a:bodyPr>
          <a:lstStyle/>
          <a:p>
            <a:r>
              <a:rPr lang="en-US" b="1" dirty="0"/>
              <a:t>2. A GOOD EXAMPLE WILL STRENGTHEN THE HANDS THAT HANG DOWN.</a:t>
            </a:r>
          </a:p>
          <a:p>
            <a:r>
              <a:rPr lang="en-US" sz="5100" b="1" dirty="0"/>
              <a:t>In Leadership,</a:t>
            </a:r>
          </a:p>
          <a:p>
            <a:r>
              <a:rPr lang="en-US" b="1" dirty="0"/>
              <a:t>In </a:t>
            </a:r>
            <a:r>
              <a:rPr lang="en-US" b="1" dirty="0">
                <a:solidFill>
                  <a:srgbClr val="FF0000"/>
                </a:solidFill>
              </a:rPr>
              <a:t>1 Tim. 3:1-7 </a:t>
            </a:r>
            <a:r>
              <a:rPr lang="en-US" b="1" dirty="0"/>
              <a:t>NASB, Paul said,  “</a:t>
            </a:r>
            <a:r>
              <a:rPr lang="en-US" b="1" dirty="0">
                <a:solidFill>
                  <a:srgbClr val="FF0000"/>
                </a:solidFill>
              </a:rPr>
              <a:t>3:1</a:t>
            </a:r>
            <a:r>
              <a:rPr lang="en-US" b="1" dirty="0"/>
              <a:t> It is a trustworthy statement: if any man aspires to the office of overseer, it is a fine work he desires </a:t>
            </a:r>
            <a:r>
              <a:rPr lang="en-US" b="1" i="1" dirty="0"/>
              <a:t>to do</a:t>
            </a:r>
            <a:r>
              <a:rPr lang="en-US" b="1" dirty="0"/>
              <a:t>.  </a:t>
            </a:r>
            <a:r>
              <a:rPr lang="en-US" b="1" dirty="0">
                <a:solidFill>
                  <a:srgbClr val="FF0000"/>
                </a:solidFill>
              </a:rPr>
              <a:t>2</a:t>
            </a:r>
            <a:r>
              <a:rPr lang="en-US" b="1" dirty="0"/>
              <a:t> An overseer, then, must be above reproach, the husband of one wife, temperate, prudent, respectable, hospitable, able to teach,  </a:t>
            </a:r>
            <a:r>
              <a:rPr lang="en-US" b="1" dirty="0">
                <a:solidFill>
                  <a:srgbClr val="FF0000"/>
                </a:solidFill>
              </a:rPr>
              <a:t>3</a:t>
            </a:r>
            <a:r>
              <a:rPr lang="en-US" b="1" dirty="0"/>
              <a:t> not addicted to wine or pugnacious, but gentle, peaceable, free from the love of money.  </a:t>
            </a:r>
            <a:r>
              <a:rPr lang="en-US" b="1" dirty="0">
                <a:solidFill>
                  <a:srgbClr val="FF0000"/>
                </a:solidFill>
              </a:rPr>
              <a:t>4 </a:t>
            </a:r>
            <a:r>
              <a:rPr lang="en-US" b="1" i="1" dirty="0"/>
              <a:t>He must be</a:t>
            </a:r>
            <a:r>
              <a:rPr lang="en-US" b="1" dirty="0"/>
              <a:t> one who manages his own household well, keeping his children under control with all dignity  </a:t>
            </a:r>
            <a:r>
              <a:rPr lang="en-US" b="1" dirty="0">
                <a:solidFill>
                  <a:srgbClr val="FF0000"/>
                </a:solidFill>
              </a:rPr>
              <a:t>5</a:t>
            </a:r>
            <a:r>
              <a:rPr lang="en-US" b="1" dirty="0"/>
              <a:t> (but if a man does not know how to manage his own household, how will he take care of the church of God?),  </a:t>
            </a:r>
            <a:r>
              <a:rPr lang="en-US" b="1" dirty="0">
                <a:solidFill>
                  <a:srgbClr val="FF0000"/>
                </a:solidFill>
              </a:rPr>
              <a:t>6 </a:t>
            </a:r>
            <a:r>
              <a:rPr lang="en-US" b="1" i="1" dirty="0"/>
              <a:t>and</a:t>
            </a:r>
            <a:r>
              <a:rPr lang="en-US" b="1" dirty="0"/>
              <a:t> not a new convert, so that he will not become conceited and fall into the condemnation incurred by the devil.  </a:t>
            </a:r>
            <a:r>
              <a:rPr lang="en-US" b="1" dirty="0">
                <a:solidFill>
                  <a:srgbClr val="FF0000"/>
                </a:solidFill>
              </a:rPr>
              <a:t>7 </a:t>
            </a:r>
            <a:r>
              <a:rPr lang="en-US" b="1" dirty="0"/>
              <a:t>And he must have a good reputation with those outside </a:t>
            </a:r>
            <a:r>
              <a:rPr lang="en-US" b="1" i="1" dirty="0"/>
              <a:t>the church,</a:t>
            </a:r>
            <a:r>
              <a:rPr lang="en-US" b="1" dirty="0"/>
              <a:t> so that he will not fall into reproach and the snare of the devil.”</a:t>
            </a:r>
          </a:p>
        </p:txBody>
      </p:sp>
      <p:sp>
        <p:nvSpPr>
          <p:cNvPr id="6" name="Slide Number Placeholder 5">
            <a:extLst>
              <a:ext uri="{FF2B5EF4-FFF2-40B4-BE49-F238E27FC236}">
                <a16:creationId xmlns:a16="http://schemas.microsoft.com/office/drawing/2014/main" id="{4EC3E824-78B4-0811-4F7F-925E7DECA9A5}"/>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21</a:t>
            </a:fld>
            <a:endParaRPr lang="en-US" sz="2800" b="1" dirty="0"/>
          </a:p>
        </p:txBody>
      </p:sp>
    </p:spTree>
    <p:extLst>
      <p:ext uri="{BB962C8B-B14F-4D97-AF65-F5344CB8AC3E}">
        <p14:creationId xmlns:p14="http://schemas.microsoft.com/office/powerpoint/2010/main" val="1515058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4CAF-46C6-885B-29E1-20CD67630A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F32E62-2788-EF12-E2FF-1FB1D1F186C2}"/>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207AF2BF-01FE-A45C-2711-1DF08308630B}"/>
              </a:ext>
            </a:extLst>
          </p:cNvPr>
          <p:cNvSpPr>
            <a:spLocks noGrp="1"/>
          </p:cNvSpPr>
          <p:nvPr>
            <p:ph idx="1"/>
          </p:nvPr>
        </p:nvSpPr>
        <p:spPr>
          <a:xfrm>
            <a:off x="1524000" y="1143000"/>
            <a:ext cx="9144000" cy="5715000"/>
          </a:xfrm>
        </p:spPr>
        <p:txBody>
          <a:bodyPr>
            <a:normAutofit fontScale="85000" lnSpcReduction="20000"/>
          </a:bodyPr>
          <a:lstStyle/>
          <a:p>
            <a:r>
              <a:rPr lang="en-US" b="1" dirty="0"/>
              <a:t>2. A GOOD EXAMPLE WILL STRENGTHEN THE HANDS THAT HANG DOWN.</a:t>
            </a:r>
          </a:p>
          <a:p>
            <a:r>
              <a:rPr lang="en-US" sz="5100" b="1" dirty="0"/>
              <a:t>In Leadership,</a:t>
            </a:r>
          </a:p>
          <a:p>
            <a:r>
              <a:rPr lang="en-US" sz="4200" b="1" dirty="0"/>
              <a:t>In Phil. 2:3-8 NASB, </a:t>
            </a:r>
            <a:r>
              <a:rPr lang="en-US" sz="5100" b="1" dirty="0"/>
              <a:t>“</a:t>
            </a:r>
            <a:r>
              <a:rPr lang="en-US" b="1" dirty="0">
                <a:solidFill>
                  <a:srgbClr val="FF0000"/>
                </a:solidFill>
              </a:rPr>
              <a:t>3</a:t>
            </a:r>
            <a:r>
              <a:rPr lang="en-US" b="1" dirty="0"/>
              <a:t> Do nothing from selfishness or empty conceit, but with humility of mind regard one another as more important than yourselves;  </a:t>
            </a:r>
            <a:r>
              <a:rPr lang="en-US" b="1" dirty="0">
                <a:solidFill>
                  <a:srgbClr val="FF0000"/>
                </a:solidFill>
              </a:rPr>
              <a:t>4</a:t>
            </a:r>
            <a:r>
              <a:rPr lang="en-US" b="1" dirty="0"/>
              <a:t> do not </a:t>
            </a:r>
            <a:r>
              <a:rPr lang="en-US" b="1" i="1" dirty="0"/>
              <a:t>merely</a:t>
            </a:r>
            <a:r>
              <a:rPr lang="en-US" b="1" dirty="0"/>
              <a:t> look out for your own personal interests, but also for the interests of others.  </a:t>
            </a:r>
            <a:r>
              <a:rPr lang="en-US" b="1" dirty="0">
                <a:solidFill>
                  <a:srgbClr val="FF0000"/>
                </a:solidFill>
              </a:rPr>
              <a:t>5</a:t>
            </a:r>
            <a:r>
              <a:rPr lang="en-US" b="1" dirty="0"/>
              <a:t> Have this attitude in yourselves which was also in Christ Jesus,  </a:t>
            </a:r>
            <a:r>
              <a:rPr lang="en-US" b="1" dirty="0">
                <a:solidFill>
                  <a:srgbClr val="FF0000"/>
                </a:solidFill>
              </a:rPr>
              <a:t>6</a:t>
            </a:r>
            <a:r>
              <a:rPr lang="en-US" b="1" dirty="0"/>
              <a:t> who, although He existed in the form of God, did not regard equality with God a thing to be grasped,  </a:t>
            </a:r>
            <a:r>
              <a:rPr lang="en-US" b="1" dirty="0">
                <a:solidFill>
                  <a:srgbClr val="FF0000"/>
                </a:solidFill>
              </a:rPr>
              <a:t>7 </a:t>
            </a:r>
            <a:r>
              <a:rPr lang="en-US" b="1" dirty="0"/>
              <a:t>but emptied Himself, taking the form of a bond-servant, </a:t>
            </a:r>
            <a:r>
              <a:rPr lang="en-US" b="1" i="1" dirty="0"/>
              <a:t>and</a:t>
            </a:r>
            <a:r>
              <a:rPr lang="en-US" b="1" dirty="0"/>
              <a:t> being made in the likeness of men.  </a:t>
            </a:r>
            <a:r>
              <a:rPr lang="en-US" b="1" dirty="0">
                <a:solidFill>
                  <a:srgbClr val="FF0000"/>
                </a:solidFill>
              </a:rPr>
              <a:t>8</a:t>
            </a:r>
            <a:r>
              <a:rPr lang="en-US" b="1" dirty="0"/>
              <a:t> Being found in appearance as a man, He humbled Himself by becoming obedient to the point of death, even death on a cross.”</a:t>
            </a:r>
          </a:p>
        </p:txBody>
      </p:sp>
      <p:sp>
        <p:nvSpPr>
          <p:cNvPr id="6" name="Slide Number Placeholder 5">
            <a:extLst>
              <a:ext uri="{FF2B5EF4-FFF2-40B4-BE49-F238E27FC236}">
                <a16:creationId xmlns:a16="http://schemas.microsoft.com/office/drawing/2014/main" id="{9759AA2B-629C-C049-3765-B051B171FF39}"/>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22</a:t>
            </a:fld>
            <a:endParaRPr lang="en-US" sz="2800" b="1" dirty="0"/>
          </a:p>
        </p:txBody>
      </p:sp>
    </p:spTree>
    <p:extLst>
      <p:ext uri="{BB962C8B-B14F-4D97-AF65-F5344CB8AC3E}">
        <p14:creationId xmlns:p14="http://schemas.microsoft.com/office/powerpoint/2010/main" val="3258533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269CF-4338-6F32-78EB-9ACAFE40DA8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F96B8E-EB2D-4DE7-7A9B-ADBEDD0820E6}"/>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41461215-E319-4005-363A-EFCC6CB77637}"/>
              </a:ext>
            </a:extLst>
          </p:cNvPr>
          <p:cNvSpPr>
            <a:spLocks noGrp="1"/>
          </p:cNvSpPr>
          <p:nvPr>
            <p:ph idx="1"/>
          </p:nvPr>
        </p:nvSpPr>
        <p:spPr>
          <a:xfrm>
            <a:off x="1524000" y="1143000"/>
            <a:ext cx="9144000" cy="5715000"/>
          </a:xfrm>
        </p:spPr>
        <p:txBody>
          <a:bodyPr>
            <a:normAutofit fontScale="92500" lnSpcReduction="10000"/>
          </a:bodyPr>
          <a:lstStyle/>
          <a:p>
            <a:r>
              <a:rPr lang="en-US" b="1" dirty="0"/>
              <a:t>2. A GOOD EXAMPLE WILL STRENGTHEN THE HANDS THAT HANG DOWN.</a:t>
            </a:r>
          </a:p>
          <a:p>
            <a:r>
              <a:rPr lang="en-US" sz="5100" b="1" dirty="0"/>
              <a:t>In Leadership,</a:t>
            </a:r>
          </a:p>
          <a:p>
            <a:r>
              <a:rPr lang="en-US" sz="4200" b="1" dirty="0"/>
              <a:t>In </a:t>
            </a:r>
            <a:r>
              <a:rPr lang="en-US" sz="4200" b="1" dirty="0">
                <a:solidFill>
                  <a:srgbClr val="FF0000"/>
                </a:solidFill>
              </a:rPr>
              <a:t>John 13:12-15 </a:t>
            </a:r>
            <a:r>
              <a:rPr lang="en-US" sz="4200" b="1" dirty="0"/>
              <a:t>NASB, “</a:t>
            </a:r>
            <a:r>
              <a:rPr lang="en-US" b="1" dirty="0">
                <a:solidFill>
                  <a:srgbClr val="FF0000"/>
                </a:solidFill>
              </a:rPr>
              <a:t>12</a:t>
            </a:r>
            <a:r>
              <a:rPr lang="en-US" b="1" dirty="0"/>
              <a:t> So when He (</a:t>
            </a:r>
            <a:r>
              <a:rPr lang="en-US" b="1" dirty="0">
                <a:solidFill>
                  <a:srgbClr val="FF0000"/>
                </a:solidFill>
              </a:rPr>
              <a:t>Jesus</a:t>
            </a:r>
            <a:r>
              <a:rPr lang="en-US" b="1" dirty="0"/>
              <a:t>) had washed their feet, and taken His garments and reclined </a:t>
            </a:r>
            <a:r>
              <a:rPr lang="en-US" b="1" i="1" dirty="0"/>
              <a:t>at the table</a:t>
            </a:r>
            <a:r>
              <a:rPr lang="en-US" b="1" dirty="0"/>
              <a:t> again, He said to them, “Do you know what I have done to you?  </a:t>
            </a:r>
            <a:r>
              <a:rPr lang="en-US" b="1" dirty="0">
                <a:solidFill>
                  <a:srgbClr val="FF0000"/>
                </a:solidFill>
              </a:rPr>
              <a:t>13 </a:t>
            </a:r>
            <a:r>
              <a:rPr lang="en-US" b="1" dirty="0"/>
              <a:t>“You call Me Teacher and Lord; and you are right, for </a:t>
            </a:r>
            <a:r>
              <a:rPr lang="en-US" b="1" i="1" dirty="0"/>
              <a:t>so</a:t>
            </a:r>
            <a:r>
              <a:rPr lang="en-US" b="1" dirty="0"/>
              <a:t> I am.  </a:t>
            </a:r>
            <a:r>
              <a:rPr lang="en-US" b="1" dirty="0">
                <a:solidFill>
                  <a:srgbClr val="FF0000"/>
                </a:solidFill>
              </a:rPr>
              <a:t>14</a:t>
            </a:r>
            <a:r>
              <a:rPr lang="en-US" b="1" dirty="0"/>
              <a:t> “If I then, the Lord and the Teacher, washed your feet, you also ought to wash one another’s feet.  </a:t>
            </a:r>
            <a:r>
              <a:rPr lang="en-US" b="1" dirty="0">
                <a:solidFill>
                  <a:srgbClr val="FF0000"/>
                </a:solidFill>
              </a:rPr>
              <a:t>15</a:t>
            </a:r>
            <a:r>
              <a:rPr lang="en-US" b="1" dirty="0"/>
              <a:t> “For I gave you an example that you also should do as I did to you.” </a:t>
            </a:r>
          </a:p>
        </p:txBody>
      </p:sp>
      <p:sp>
        <p:nvSpPr>
          <p:cNvPr id="6" name="Slide Number Placeholder 5">
            <a:extLst>
              <a:ext uri="{FF2B5EF4-FFF2-40B4-BE49-F238E27FC236}">
                <a16:creationId xmlns:a16="http://schemas.microsoft.com/office/drawing/2014/main" id="{F1DC1BFC-4C0B-1837-91BF-BC4B353BD6C4}"/>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23</a:t>
            </a:fld>
            <a:endParaRPr lang="en-US" sz="2800" b="1" dirty="0"/>
          </a:p>
        </p:txBody>
      </p:sp>
    </p:spTree>
    <p:extLst>
      <p:ext uri="{BB962C8B-B14F-4D97-AF65-F5344CB8AC3E}">
        <p14:creationId xmlns:p14="http://schemas.microsoft.com/office/powerpoint/2010/main" val="953769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2368A-E046-000F-33E6-F0B2AE41FF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0D4756-7C09-7B4A-CCB1-2F9B0988E78E}"/>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62A6F7E8-5360-35EE-433A-2E425A5BBB34}"/>
              </a:ext>
            </a:extLst>
          </p:cNvPr>
          <p:cNvSpPr>
            <a:spLocks noGrp="1"/>
          </p:cNvSpPr>
          <p:nvPr>
            <p:ph idx="1"/>
          </p:nvPr>
        </p:nvSpPr>
        <p:spPr>
          <a:xfrm>
            <a:off x="1524000" y="1143000"/>
            <a:ext cx="9144000" cy="5715000"/>
          </a:xfrm>
        </p:spPr>
        <p:txBody>
          <a:bodyPr>
            <a:normAutofit fontScale="92500" lnSpcReduction="10000"/>
          </a:bodyPr>
          <a:lstStyle/>
          <a:p>
            <a:r>
              <a:rPr lang="en-US" b="1" dirty="0"/>
              <a:t>2. A GOOD EXAMPLE WILL STRENGTHEN THE HANDS THAT HANG DOWN.</a:t>
            </a:r>
          </a:p>
          <a:p>
            <a:r>
              <a:rPr lang="en-US" sz="5100" b="1" dirty="0"/>
              <a:t>In Leadership,</a:t>
            </a:r>
          </a:p>
          <a:p>
            <a:r>
              <a:rPr lang="en-US" sz="4100" b="1" dirty="0"/>
              <a:t>In </a:t>
            </a:r>
            <a:r>
              <a:rPr lang="en-US" sz="4100" b="1" dirty="0">
                <a:solidFill>
                  <a:srgbClr val="FF0000"/>
                </a:solidFill>
              </a:rPr>
              <a:t>Mt. 16:24-26 </a:t>
            </a:r>
            <a:r>
              <a:rPr lang="en-US" sz="4100" b="1" dirty="0"/>
              <a:t>NASB, </a:t>
            </a:r>
            <a:r>
              <a:rPr lang="en-US" sz="5100" b="1" dirty="0"/>
              <a:t>“</a:t>
            </a:r>
            <a:r>
              <a:rPr lang="en-US" b="1" dirty="0">
                <a:solidFill>
                  <a:srgbClr val="FF0000"/>
                </a:solidFill>
              </a:rPr>
              <a:t>24</a:t>
            </a:r>
            <a:r>
              <a:rPr lang="en-US" b="1" dirty="0"/>
              <a:t> Then Jesus said to His disciples, “If anyone wishes to come after Me, he must deny himself, and take up his cross and follow Me.  </a:t>
            </a:r>
            <a:r>
              <a:rPr lang="en-US" b="1" dirty="0">
                <a:solidFill>
                  <a:srgbClr val="FF0000"/>
                </a:solidFill>
              </a:rPr>
              <a:t>25</a:t>
            </a:r>
            <a:r>
              <a:rPr lang="en-US" b="1" dirty="0"/>
              <a:t> “For whoever wishes to save his life will lose it; but whoever loses his life for My sake will find it.  </a:t>
            </a:r>
            <a:r>
              <a:rPr lang="en-US" b="1" dirty="0">
                <a:solidFill>
                  <a:srgbClr val="FF0000"/>
                </a:solidFill>
              </a:rPr>
              <a:t>26</a:t>
            </a:r>
            <a:r>
              <a:rPr lang="en-US" b="1" dirty="0"/>
              <a:t> “For what will it profit a man if he gains the whole world and forfeits his soul? Or what will a man give in exchange for his soul?” </a:t>
            </a:r>
          </a:p>
        </p:txBody>
      </p:sp>
      <p:sp>
        <p:nvSpPr>
          <p:cNvPr id="6" name="Slide Number Placeholder 5">
            <a:extLst>
              <a:ext uri="{FF2B5EF4-FFF2-40B4-BE49-F238E27FC236}">
                <a16:creationId xmlns:a16="http://schemas.microsoft.com/office/drawing/2014/main" id="{8DAAA0D4-2081-4487-3957-4BF22D069E35}"/>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24</a:t>
            </a:fld>
            <a:endParaRPr lang="en-US" sz="2800" b="1" dirty="0"/>
          </a:p>
        </p:txBody>
      </p:sp>
    </p:spTree>
    <p:extLst>
      <p:ext uri="{BB962C8B-B14F-4D97-AF65-F5344CB8AC3E}">
        <p14:creationId xmlns:p14="http://schemas.microsoft.com/office/powerpoint/2010/main" val="2971281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DEBFA-90E9-EE19-4D5C-5FE882457E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C6EB38-E4F5-2E64-DF59-7C164AE25139}"/>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D51DC725-54A0-CC9D-E3F7-40163D67D915}"/>
              </a:ext>
            </a:extLst>
          </p:cNvPr>
          <p:cNvSpPr>
            <a:spLocks noGrp="1"/>
          </p:cNvSpPr>
          <p:nvPr>
            <p:ph idx="1"/>
          </p:nvPr>
        </p:nvSpPr>
        <p:spPr>
          <a:xfrm>
            <a:off x="1524000" y="1143000"/>
            <a:ext cx="9144000" cy="5715000"/>
          </a:xfrm>
        </p:spPr>
        <p:txBody>
          <a:bodyPr>
            <a:normAutofit/>
          </a:bodyPr>
          <a:lstStyle/>
          <a:p>
            <a:r>
              <a:rPr lang="en-US" b="1" dirty="0"/>
              <a:t>2. A GOOD EXAMPLE WILL STRENGTHEN THE HANDS THAT HANG DOWN.</a:t>
            </a:r>
          </a:p>
          <a:p>
            <a:r>
              <a:rPr lang="en-US" sz="5100" b="1" dirty="0"/>
              <a:t>In Leadership,</a:t>
            </a:r>
          </a:p>
          <a:p>
            <a:r>
              <a:rPr lang="en-US" sz="4100" b="1" dirty="0"/>
              <a:t>In </a:t>
            </a:r>
            <a:r>
              <a:rPr lang="en-US" sz="4100" b="1" dirty="0">
                <a:solidFill>
                  <a:srgbClr val="FF0000"/>
                </a:solidFill>
              </a:rPr>
              <a:t>Gal. 2:20 </a:t>
            </a:r>
            <a:r>
              <a:rPr lang="en-US" sz="4100" b="1" dirty="0"/>
              <a:t>NASB, Paul said, “</a:t>
            </a:r>
            <a:r>
              <a:rPr lang="en-US" b="1" dirty="0"/>
              <a:t>I have been crucified with Christ; and it is no longer I who live, but Christ lives in me; and the </a:t>
            </a:r>
            <a:r>
              <a:rPr lang="en-US" b="1" i="1" dirty="0"/>
              <a:t>life</a:t>
            </a:r>
            <a:r>
              <a:rPr lang="en-US" b="1" dirty="0"/>
              <a:t> which I now live in the flesh I live by faith in the Son of God, who loved me and gave Himself up for me.”</a:t>
            </a:r>
          </a:p>
        </p:txBody>
      </p:sp>
      <p:sp>
        <p:nvSpPr>
          <p:cNvPr id="6" name="Slide Number Placeholder 5">
            <a:extLst>
              <a:ext uri="{FF2B5EF4-FFF2-40B4-BE49-F238E27FC236}">
                <a16:creationId xmlns:a16="http://schemas.microsoft.com/office/drawing/2014/main" id="{1C9C0B48-4F50-CAB0-94B6-DC3807E6DE36}"/>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25</a:t>
            </a:fld>
            <a:endParaRPr lang="en-US" sz="2800" b="1" dirty="0"/>
          </a:p>
        </p:txBody>
      </p:sp>
    </p:spTree>
    <p:extLst>
      <p:ext uri="{BB962C8B-B14F-4D97-AF65-F5344CB8AC3E}">
        <p14:creationId xmlns:p14="http://schemas.microsoft.com/office/powerpoint/2010/main" val="3226301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210EA-1C67-19DD-3596-218B525BA5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2B72F65-3FEB-A3A4-582B-75AC69FA2517}"/>
              </a:ext>
            </a:extLst>
          </p:cNvPr>
          <p:cNvSpPr>
            <a:spLocks noGrp="1"/>
          </p:cNvSpPr>
          <p:nvPr>
            <p:ph type="title"/>
          </p:nvPr>
        </p:nvSpPr>
        <p:spPr>
          <a:xfrm>
            <a:off x="1524000" y="0"/>
            <a:ext cx="9144000" cy="1143000"/>
          </a:xfrm>
        </p:spPr>
        <p:txBody>
          <a:bodyPr>
            <a:normAutofit fontScale="90000"/>
          </a:bodyPr>
          <a:lstStyle/>
          <a:p>
            <a:r>
              <a:rPr lang="en-US" b="1" dirty="0"/>
              <a:t>STRENGTHEN THE HANDS WHICH HANG DOWN</a:t>
            </a:r>
          </a:p>
        </p:txBody>
      </p:sp>
      <p:sp>
        <p:nvSpPr>
          <p:cNvPr id="5" name="Content Placeholder 4">
            <a:extLst>
              <a:ext uri="{FF2B5EF4-FFF2-40B4-BE49-F238E27FC236}">
                <a16:creationId xmlns:a16="http://schemas.microsoft.com/office/drawing/2014/main" id="{28E04C59-8CC6-2710-960A-7E28E426315C}"/>
              </a:ext>
            </a:extLst>
          </p:cNvPr>
          <p:cNvSpPr>
            <a:spLocks noGrp="1"/>
          </p:cNvSpPr>
          <p:nvPr>
            <p:ph idx="1"/>
          </p:nvPr>
        </p:nvSpPr>
        <p:spPr>
          <a:xfrm>
            <a:off x="1524000" y="1143000"/>
            <a:ext cx="9144000" cy="5715000"/>
          </a:xfrm>
        </p:spPr>
        <p:txBody>
          <a:bodyPr>
            <a:normAutofit fontScale="85000" lnSpcReduction="20000"/>
          </a:bodyPr>
          <a:lstStyle/>
          <a:p>
            <a:r>
              <a:rPr lang="en-US" b="1" dirty="0"/>
              <a:t>2. A GOOD EXAMPLE WILL STRENGTHEN THE HANDS THAT HANG DOWN.</a:t>
            </a:r>
          </a:p>
          <a:p>
            <a:r>
              <a:rPr lang="en-US" b="1" dirty="0"/>
              <a:t>In Leadership, </a:t>
            </a:r>
          </a:p>
          <a:p>
            <a:r>
              <a:rPr lang="en-US" b="1" dirty="0"/>
              <a:t>In </a:t>
            </a:r>
            <a:r>
              <a:rPr lang="en-US" b="1" dirty="0">
                <a:solidFill>
                  <a:srgbClr val="FF0000"/>
                </a:solidFill>
              </a:rPr>
              <a:t>2 Cor. 12:7-10 </a:t>
            </a:r>
            <a:r>
              <a:rPr lang="en-US" b="1" dirty="0"/>
              <a:t>NASB, Paul was made strong in weakness. “</a:t>
            </a:r>
            <a:r>
              <a:rPr lang="en-US" b="1" dirty="0">
                <a:solidFill>
                  <a:srgbClr val="FF0000"/>
                </a:solidFill>
              </a:rPr>
              <a:t>7</a:t>
            </a:r>
            <a:r>
              <a:rPr lang="en-US" b="1" dirty="0"/>
              <a:t> Because of the surpassing greatness of the revelations, for this reason, to keep me from exalting myself, there was given me a thorn in the flesh, a messenger of Satan to torment me—to keep me from exalting myself!  </a:t>
            </a:r>
            <a:r>
              <a:rPr lang="en-US" b="1" dirty="0">
                <a:solidFill>
                  <a:srgbClr val="FF0000"/>
                </a:solidFill>
              </a:rPr>
              <a:t>8 </a:t>
            </a:r>
            <a:r>
              <a:rPr lang="en-US" b="1" dirty="0"/>
              <a:t>Concerning this I implored the Lord three times that it might leave me.  </a:t>
            </a:r>
            <a:r>
              <a:rPr lang="en-US" b="1" dirty="0">
                <a:solidFill>
                  <a:srgbClr val="FF0000"/>
                </a:solidFill>
              </a:rPr>
              <a:t>9</a:t>
            </a:r>
            <a:r>
              <a:rPr lang="en-US" b="1" dirty="0"/>
              <a:t> And He has said to me, “My grace is sufficient for you, for power is perfected in weakness.” Most gladly, therefore, I will rather boast about my weaknesses, so that the power of Christ may dwell in me.  </a:t>
            </a:r>
            <a:r>
              <a:rPr lang="en-US" b="1" dirty="0">
                <a:solidFill>
                  <a:srgbClr val="FF0000"/>
                </a:solidFill>
              </a:rPr>
              <a:t>10</a:t>
            </a:r>
            <a:r>
              <a:rPr lang="en-US" b="1" dirty="0"/>
              <a:t> Therefore I am well content with weaknesses, with insults, with distresses, with persecutions, with difficulties, for Christ’s sake; for when I am weak, then I am strong.” </a:t>
            </a:r>
          </a:p>
        </p:txBody>
      </p:sp>
      <p:sp>
        <p:nvSpPr>
          <p:cNvPr id="6" name="Slide Number Placeholder 5">
            <a:extLst>
              <a:ext uri="{FF2B5EF4-FFF2-40B4-BE49-F238E27FC236}">
                <a16:creationId xmlns:a16="http://schemas.microsoft.com/office/drawing/2014/main" id="{65690EAE-8D5E-5721-55CE-0E7C1CDA7450}"/>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26</a:t>
            </a:fld>
            <a:endParaRPr lang="en-US" sz="2800" b="1" dirty="0"/>
          </a:p>
        </p:txBody>
      </p:sp>
    </p:spTree>
    <p:extLst>
      <p:ext uri="{BB962C8B-B14F-4D97-AF65-F5344CB8AC3E}">
        <p14:creationId xmlns:p14="http://schemas.microsoft.com/office/powerpoint/2010/main" val="1485228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5C5FF-244C-D3EE-6D2C-50152CEE86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CDD959-7A13-85E7-0203-CB3075989AA3}"/>
              </a:ext>
            </a:extLst>
          </p:cNvPr>
          <p:cNvSpPr>
            <a:spLocks noGrp="1"/>
          </p:cNvSpPr>
          <p:nvPr>
            <p:ph type="title"/>
          </p:nvPr>
        </p:nvSpPr>
        <p:spPr>
          <a:xfrm>
            <a:off x="1524000" y="0"/>
            <a:ext cx="9144000" cy="1143000"/>
          </a:xfrm>
        </p:spPr>
        <p:txBody>
          <a:bodyPr>
            <a:normAutofit/>
          </a:bodyPr>
          <a:lstStyle/>
          <a:p>
            <a:r>
              <a:rPr lang="en-US" b="1" dirty="0"/>
              <a:t>CONCLUSION</a:t>
            </a:r>
          </a:p>
        </p:txBody>
      </p:sp>
      <p:sp>
        <p:nvSpPr>
          <p:cNvPr id="5" name="Content Placeholder 4">
            <a:extLst>
              <a:ext uri="{FF2B5EF4-FFF2-40B4-BE49-F238E27FC236}">
                <a16:creationId xmlns:a16="http://schemas.microsoft.com/office/drawing/2014/main" id="{5CF40AD0-D81B-25CB-881D-1EEC13DFCC6B}"/>
              </a:ext>
            </a:extLst>
          </p:cNvPr>
          <p:cNvSpPr>
            <a:spLocks noGrp="1"/>
          </p:cNvSpPr>
          <p:nvPr>
            <p:ph idx="1"/>
          </p:nvPr>
        </p:nvSpPr>
        <p:spPr>
          <a:xfrm>
            <a:off x="1524000" y="1143000"/>
            <a:ext cx="9144000" cy="5715000"/>
          </a:xfrm>
        </p:spPr>
        <p:txBody>
          <a:bodyPr>
            <a:normAutofit fontScale="92500"/>
          </a:bodyPr>
          <a:lstStyle/>
          <a:p>
            <a:r>
              <a:rPr lang="en-US" b="1" dirty="0"/>
              <a:t>Our hands “hang down” often.</a:t>
            </a:r>
          </a:p>
          <a:p>
            <a:r>
              <a:rPr lang="en-US" b="1" dirty="0"/>
              <a:t>We live in a world in which Satan is this world’s god. </a:t>
            </a:r>
          </a:p>
          <a:p>
            <a:r>
              <a:rPr lang="en-US" b="1" dirty="0"/>
              <a:t>In </a:t>
            </a:r>
            <a:r>
              <a:rPr lang="en-US" b="1" dirty="0">
                <a:solidFill>
                  <a:srgbClr val="FF0000"/>
                </a:solidFill>
              </a:rPr>
              <a:t>2 Cor 4:4 </a:t>
            </a:r>
            <a:r>
              <a:rPr lang="en-US" b="1" dirty="0"/>
              <a:t>NASB, “4 in whose case the god of this world has blinded the minds of the unbelieving so that they might not see the light of the gospel of the glory of Christ, who is the image of God.”</a:t>
            </a:r>
          </a:p>
          <a:p>
            <a:r>
              <a:rPr lang="en-US" b="1" dirty="0"/>
              <a:t>But with God, all things are possible.</a:t>
            </a:r>
          </a:p>
          <a:p>
            <a:r>
              <a:rPr lang="en-US" b="1" dirty="0"/>
              <a:t>In </a:t>
            </a:r>
            <a:r>
              <a:rPr lang="en-US" b="1" dirty="0">
                <a:solidFill>
                  <a:srgbClr val="FF0000"/>
                </a:solidFill>
              </a:rPr>
              <a:t>Eph. 3:20 </a:t>
            </a:r>
            <a:r>
              <a:rPr lang="en-US" b="1" dirty="0"/>
              <a:t>NASB, Paul said in a prayer, “Now to Him who is able to do far more abundantly beyond all that we ask or think, according to the power that works within us,”</a:t>
            </a:r>
          </a:p>
        </p:txBody>
      </p:sp>
      <p:sp>
        <p:nvSpPr>
          <p:cNvPr id="6" name="Slide Number Placeholder 5">
            <a:extLst>
              <a:ext uri="{FF2B5EF4-FFF2-40B4-BE49-F238E27FC236}">
                <a16:creationId xmlns:a16="http://schemas.microsoft.com/office/drawing/2014/main" id="{77CA086C-2E07-BE8C-6D1F-FC6BE62A6C8C}"/>
              </a:ext>
            </a:extLst>
          </p:cNvPr>
          <p:cNvSpPr>
            <a:spLocks noGrp="1"/>
          </p:cNvSpPr>
          <p:nvPr>
            <p:ph type="sldNum" sz="quarter" idx="12"/>
          </p:nvPr>
        </p:nvSpPr>
        <p:spPr>
          <a:xfrm>
            <a:off x="8534400" y="6465102"/>
            <a:ext cx="2133600" cy="365125"/>
          </a:xfrm>
        </p:spPr>
        <p:txBody>
          <a:bodyPr/>
          <a:lstStyle/>
          <a:p>
            <a:fld id="{A9B93315-3FA0-4CFA-9A0F-37F70C8E4E77}" type="slidenum">
              <a:rPr lang="en-US" sz="2800" b="1"/>
              <a:t>27</a:t>
            </a:fld>
            <a:endParaRPr lang="en-US" sz="2800" b="1" dirty="0"/>
          </a:p>
        </p:txBody>
      </p:sp>
    </p:spTree>
    <p:extLst>
      <p:ext uri="{BB962C8B-B14F-4D97-AF65-F5344CB8AC3E}">
        <p14:creationId xmlns:p14="http://schemas.microsoft.com/office/powerpoint/2010/main" val="2236847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519</TotalTime>
  <Words>3496</Words>
  <Application>Microsoft Office PowerPoint</Application>
  <PresentationFormat>Widescreen</PresentationFormat>
  <Paragraphs>138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STRENGTHEN THE HANDS WHICH HANG DOWN, Heb. 12:12 NKJV</vt:lpstr>
      <vt:lpstr>STRENGTHEN THE HANDS WHICH HANG DOWN, Heb. 12:12 NKJV</vt:lpstr>
      <vt:lpstr>STRENGTHEN THE HANDS WHICH HANG DOWN, Heb. 12:12 NKJV</vt:lpstr>
      <vt:lpstr>STRENGTHEN THE HANDS WHICH HANG DOWN, Heb. 12:12 NKJV</vt:lpstr>
      <vt:lpstr>STRENGTHEN THE HANDS WHICH HANG DOWN, Heb. 12:12 NKJV</vt:lpstr>
      <vt:lpstr>STRENGTHEN THE HANDS WHICH HANG DOWN, Heb. 12:12 NKJV</vt:lpstr>
      <vt:lpstr>STRENGTHEN THE HANDS WHICH HANG DOWN, Heb. 12:12 NKJV</vt:lpstr>
      <vt:lpstr>STRENGTHEN THE HANDS WHICH HANG DOWN, Heb. 12:12 NKJV</vt:lpstr>
      <vt:lpstr>STRENGTHEN THE HANDS WHICH HANG DOWN, Heb. 12:12 NKJV</vt:lpstr>
      <vt:lpstr>STRENGTHEN THE HANDS WHICH HANG DOWN, Heb. 12:12 NKJV</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STRENGTHEN THE HANDS WHICH HANG DOWN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STRENGTHEN THE HANDS WHICH HANG DOWN</dc:title>
  <dc:creator>Alton Bailey</dc:creator>
  <cp:lastModifiedBy>Bryan Dockens</cp:lastModifiedBy>
  <cp:revision>90</cp:revision>
  <cp:lastPrinted>2025-11-21T16:44:42Z</cp:lastPrinted>
  <dcterms:created xsi:type="dcterms:W3CDTF">2012-08-17T21:57:19Z</dcterms:created>
  <dcterms:modified xsi:type="dcterms:W3CDTF">2026-10-07T19:24:11Z</dcterms:modified>
</cp:coreProperties>
</file>